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5" r:id="rId4"/>
    <p:sldId id="270" r:id="rId5"/>
    <p:sldId id="258" r:id="rId6"/>
    <p:sldId id="266" r:id="rId7"/>
    <p:sldId id="267" r:id="rId8"/>
    <p:sldId id="271" r:id="rId9"/>
    <p:sldId id="322" r:id="rId10"/>
    <p:sldId id="274" r:id="rId11"/>
    <p:sldId id="312" r:id="rId12"/>
    <p:sldId id="321" r:id="rId13"/>
    <p:sldId id="314" r:id="rId14"/>
    <p:sldId id="276" r:id="rId15"/>
    <p:sldId id="277" r:id="rId16"/>
    <p:sldId id="275" r:id="rId17"/>
    <p:sldId id="272" r:id="rId18"/>
    <p:sldId id="309" r:id="rId19"/>
    <p:sldId id="311" r:id="rId20"/>
    <p:sldId id="299" r:id="rId21"/>
    <p:sldId id="269" r:id="rId22"/>
    <p:sldId id="295" r:id="rId23"/>
    <p:sldId id="316" r:id="rId24"/>
    <p:sldId id="317" r:id="rId25"/>
    <p:sldId id="318" r:id="rId26"/>
    <p:sldId id="273" r:id="rId27"/>
    <p:sldId id="278" r:id="rId28"/>
    <p:sldId id="319" r:id="rId29"/>
    <p:sldId id="301" r:id="rId30"/>
    <p:sldId id="285" r:id="rId31"/>
    <p:sldId id="315" r:id="rId32"/>
    <p:sldId id="284" r:id="rId33"/>
    <p:sldId id="290" r:id="rId34"/>
    <p:sldId id="280" r:id="rId35"/>
    <p:sldId id="283" r:id="rId36"/>
    <p:sldId id="281" r:id="rId37"/>
    <p:sldId id="288" r:id="rId38"/>
    <p:sldId id="289" r:id="rId39"/>
    <p:sldId id="293" r:id="rId40"/>
  </p:sldIdLst>
  <p:sldSz cx="18288000" cy="10287000"/>
  <p:notesSz cx="6797675" cy="9928225"/>
  <p:embeddedFontLst>
    <p:embeddedFont>
      <p:font typeface="SpoqaHanSans-Bold" panose="020B0600000101010101" charset="-127"/>
      <p:bold r:id="rId42"/>
    </p:embeddedFont>
    <p:embeddedFont>
      <p:font typeface="SpoqaHanSans-Regular" panose="020B0600000101010101" charset="-127"/>
      <p:regular r:id="rId43"/>
    </p:embeddedFont>
    <p:embeddedFont>
      <p:font typeface="Book Antiqua" panose="02040602050305030304" pitchFamily="18" charset="0"/>
      <p:regular r:id="rId44"/>
      <p:bold r:id="rId45"/>
      <p:italic r:id="rId46"/>
      <p:boldItalic r:id="rId47"/>
    </p:embeddedFont>
    <p:embeddedFont>
      <p:font typeface="Cambria Math" panose="02040503050406030204" pitchFamily="18" charset="0"/>
      <p:regular r:id="rId48"/>
    </p:embeddedFont>
    <p:embeddedFont>
      <p:font typeface="맑은 고딕" panose="020B0503020000020004" pitchFamily="50" charset="-127"/>
      <p:regular r:id="rId49"/>
      <p:bold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F497D"/>
    <a:srgbClr val="52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89098" autoAdjust="0"/>
  </p:normalViewPr>
  <p:slideViewPr>
    <p:cSldViewPr>
      <p:cViewPr>
        <p:scale>
          <a:sx n="50" d="100"/>
          <a:sy n="50" d="100"/>
        </p:scale>
        <p:origin x="2106" y="5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10.svg>
</file>

<file path=ppt/media/image12.png>
</file>

<file path=ppt/media/image13.png>
</file>

<file path=ppt/media/image15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22A1C-94D4-4B74-AD77-E842CE0501ED}" type="datetimeFigureOut">
              <a:rPr lang="ko-KR" altLang="en-US" smtClean="0"/>
              <a:t>2024-12-02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61319-5054-4EC4-826A-9745FCDBF3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26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297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6985E-82DD-DFA3-5422-B2AF78101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35D0E22-74E3-0BBC-72E2-006398593B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DC315C-CBA2-D658-D78F-0FC31843A2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분산 학습 프레임워크의 전체 동작 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 다섯 단계의 동작 구조를 갖습니다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master node</a:t>
            </a:r>
            <a:r>
              <a:rPr lang="ko-KR" altLang="en-US" dirty="0"/>
              <a:t>에서 그래프 데이터를 </a:t>
            </a:r>
            <a:r>
              <a:rPr lang="en-US" altLang="ko-KR" dirty="0" err="1"/>
              <a:t>metis</a:t>
            </a:r>
            <a:r>
              <a:rPr lang="ko-KR" altLang="en-US" dirty="0"/>
              <a:t>를 활용하여 파티션으로 분할합니다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</a:t>
            </a:r>
            <a:r>
              <a:rPr lang="en-US" altLang="ko-KR" dirty="0"/>
              <a:t>, </a:t>
            </a:r>
            <a:r>
              <a:rPr lang="ko-KR" altLang="en-US" dirty="0"/>
              <a:t>각 파티션들을 노드에 할당합니다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노드에서는 할당된 파티션으로 샘플링을 수행하여 서브그래프를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 필요한 정보가 다른 파티션에 </a:t>
            </a:r>
            <a:r>
              <a:rPr lang="ko-KR" altLang="en-US" dirty="0" err="1"/>
              <a:t>존재할경우</a:t>
            </a:r>
            <a:r>
              <a:rPr lang="ko-KR" altLang="en-US" dirty="0"/>
              <a:t> </a:t>
            </a:r>
            <a:r>
              <a:rPr lang="en-US" altLang="ko-KR" dirty="0"/>
              <a:t>RPC</a:t>
            </a:r>
            <a:r>
              <a:rPr lang="ko-KR" altLang="en-US" dirty="0"/>
              <a:t>를 통해 다른 파티션의 정보를 가져옵니다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다음</a:t>
            </a:r>
            <a:r>
              <a:rPr lang="en-US" altLang="ko-KR" dirty="0"/>
              <a:t>, </a:t>
            </a:r>
            <a:r>
              <a:rPr lang="ko-KR" altLang="en-US" dirty="0"/>
              <a:t>각 노드에서 생성된 서브그래프로 모델을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매 </a:t>
            </a:r>
            <a:r>
              <a:rPr lang="en-US" altLang="ko-KR" dirty="0"/>
              <a:t>iteration</a:t>
            </a:r>
            <a:r>
              <a:rPr lang="ko-KR" altLang="en-US" dirty="0"/>
              <a:t>마다 모델의 </a:t>
            </a:r>
            <a:r>
              <a:rPr lang="ko-KR" altLang="en-US" dirty="0" err="1"/>
              <a:t>그래디언트를</a:t>
            </a:r>
            <a:r>
              <a:rPr lang="ko-KR" altLang="en-US" dirty="0"/>
              <a:t> 동기화하는 과정을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6B4DFF-7C86-79AB-7958-527093034F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08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70248-85CA-FF6F-EC56-78A883201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A710EE-45A2-BBB3-8162-6A7B22E16E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F6AED2-6B58-FDFB-BC5D-43D47E3C62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분산 학습 환경에서 데이터를 관리하는 방법 중 하나로 </a:t>
            </a:r>
            <a:r>
              <a:rPr lang="ko-KR" altLang="en-US" dirty="0" err="1"/>
              <a:t>로컬스토리지를</a:t>
            </a:r>
            <a:r>
              <a:rPr lang="ko-KR" altLang="en-US" dirty="0"/>
              <a:t> 사용하는 방법입니다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방법은 각 노드의 로컬 스토리지 즉 </a:t>
            </a:r>
            <a:r>
              <a:rPr lang="ko-KR" altLang="en-US" dirty="0" err="1"/>
              <a:t>디스트에</a:t>
            </a:r>
            <a:r>
              <a:rPr lang="ko-KR" altLang="en-US" dirty="0"/>
              <a:t> 파티션을 저장해 분산 학습을 수행합니다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추가적인 소프트웨어를 설치하지 않아도 되어 간편하고 빠르게 프레임워크를 구현할 수 있으며</a:t>
            </a:r>
            <a:r>
              <a:rPr lang="en-US" altLang="ko-KR" dirty="0"/>
              <a:t>, </a:t>
            </a:r>
            <a:r>
              <a:rPr lang="ko-KR" altLang="en-US" dirty="0"/>
              <a:t>직접 연결된 디스크를 사용하기 때문에 데이터를 읽고 쓰는 속도가 빨라 성능 면에서 뛰어날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175E5C-0A70-2147-1358-9F197134C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905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C05B8-BCC4-E6E1-6995-310CE7C45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FD91F99-B437-A6D9-4C6B-216065988B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2E6B65-7CDA-3710-EE9C-C821F32286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C5B916-2619-825E-DB6B-09B282D9B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310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6DCD0-90CF-A7B6-D060-3F3BE38B2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3051CC-07E4-D3A2-9C78-28A1AD0072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552247F-3B90-CC5D-32A4-343689F93F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4AD8F0-50A7-8ECE-D6C1-CFA7BC74A9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345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2F97B-5F07-8A22-4BCD-25527B7B3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18BEEE-97F1-9AEC-CD45-44C64BF870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2D88F1-FBC2-D8AE-585B-694651F72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 err="1"/>
              <a:t>쿠버네티스</a:t>
            </a:r>
            <a:r>
              <a:rPr lang="ko-KR" altLang="en-US" sz="1200" dirty="0"/>
              <a:t> 마스터</a:t>
            </a:r>
            <a:endParaRPr lang="en-US" altLang="ko-KR" sz="1200" dirty="0"/>
          </a:p>
          <a:p>
            <a:r>
              <a:rPr lang="en-US" altLang="ko-KR" sz="1200" dirty="0"/>
              <a:t>: </a:t>
            </a:r>
            <a:r>
              <a:rPr lang="ko-KR" altLang="en-US" sz="1200" dirty="0"/>
              <a:t>클러스터 관리의 중심 역할 </a:t>
            </a:r>
            <a:r>
              <a:rPr lang="en-US" altLang="ko-KR" sz="1200" dirty="0"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ym typeface="Wingdings" panose="05000000000000000000" pitchFamily="2" charset="2"/>
              </a:rPr>
              <a:t>주로 제어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관리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통신 기능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en-US" altLang="ko-KR" sz="1200" dirty="0">
                <a:sym typeface="Wingdings" panose="05000000000000000000" pitchFamily="2" charset="2"/>
              </a:rPr>
              <a:t>API</a:t>
            </a:r>
            <a:r>
              <a:rPr lang="ko-KR" altLang="en-US" sz="1200" dirty="0">
                <a:sym typeface="Wingdings" panose="05000000000000000000" pitchFamily="2" charset="2"/>
              </a:rPr>
              <a:t>서버</a:t>
            </a: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통신의 핵심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사용자 및 시스템이 클러스터와 상호작용하는 인터페이스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ko-KR" altLang="en-US" sz="1200" dirty="0">
                <a:sym typeface="Wingdings" panose="05000000000000000000" pitchFamily="2" charset="2"/>
              </a:rPr>
              <a:t>컨트롤러 매니저</a:t>
            </a: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노드 및 </a:t>
            </a:r>
            <a:r>
              <a:rPr lang="ko-KR" altLang="en-US" sz="1200" dirty="0" err="1">
                <a:sym typeface="Wingdings" panose="05000000000000000000" pitchFamily="2" charset="2"/>
              </a:rPr>
              <a:t>파드</a:t>
            </a:r>
            <a:r>
              <a:rPr lang="ko-KR" altLang="en-US" sz="1200" dirty="0">
                <a:sym typeface="Wingdings" panose="05000000000000000000" pitchFamily="2" charset="2"/>
              </a:rPr>
              <a:t> 상태 유지 관리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ko-KR" altLang="en-US" sz="1200" dirty="0">
                <a:sym typeface="Wingdings" panose="05000000000000000000" pitchFamily="2" charset="2"/>
              </a:rPr>
              <a:t>스케줄러</a:t>
            </a: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워커 노드에 </a:t>
            </a:r>
            <a:r>
              <a:rPr lang="ko-KR" altLang="en-US" sz="1200" dirty="0" err="1">
                <a:sym typeface="Wingdings" panose="05000000000000000000" pitchFamily="2" charset="2"/>
              </a:rPr>
              <a:t>파드</a:t>
            </a:r>
            <a:r>
              <a:rPr lang="ko-KR" altLang="en-US" sz="1200" dirty="0">
                <a:sym typeface="Wingdings" panose="05000000000000000000" pitchFamily="2" charset="2"/>
              </a:rPr>
              <a:t> 배치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en-US" altLang="ko-KR" sz="1200" dirty="0" err="1">
                <a:sym typeface="Wingdings" panose="05000000000000000000" pitchFamily="2" charset="2"/>
              </a:rPr>
              <a:t>etcd</a:t>
            </a:r>
            <a:r>
              <a:rPr lang="en-US" altLang="ko-KR" sz="1200" dirty="0">
                <a:sym typeface="Wingdings" panose="05000000000000000000" pitchFamily="2" charset="2"/>
              </a:rPr>
              <a:t>:</a:t>
            </a:r>
            <a:r>
              <a:rPr lang="ko-KR" altLang="en-US" sz="1200" dirty="0">
                <a:sym typeface="Wingdings" panose="05000000000000000000" pitchFamily="2" charset="2"/>
              </a:rPr>
              <a:t>클러스터 상태 및 메타데이터 저장소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ko-KR" altLang="en-US" sz="1200" dirty="0">
                <a:sym typeface="Wingdings" panose="05000000000000000000" pitchFamily="2" charset="2"/>
              </a:rPr>
              <a:t>컨테이너 런타임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ko-KR" altLang="en-US" sz="1200" dirty="0">
                <a:sym typeface="Wingdings" panose="05000000000000000000" pitchFamily="2" charset="2"/>
              </a:rPr>
              <a:t>워커 노드에서 </a:t>
            </a:r>
            <a:r>
              <a:rPr lang="ko-KR" altLang="en-US" sz="1200" dirty="0" err="1">
                <a:sym typeface="Wingdings" panose="05000000000000000000" pitchFamily="2" charset="2"/>
              </a:rPr>
              <a:t>파드</a:t>
            </a:r>
            <a:r>
              <a:rPr lang="ko-KR" altLang="en-US" sz="1200" dirty="0">
                <a:sym typeface="Wingdings" panose="05000000000000000000" pitchFamily="2" charset="2"/>
              </a:rPr>
              <a:t> 내부의 컨테이너들을 실제로 실행하는 환경 제공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r>
              <a:rPr lang="ko-KR" altLang="en-US" sz="1200" dirty="0">
                <a:sym typeface="Wingdings" panose="05000000000000000000" pitchFamily="2" charset="2"/>
              </a:rPr>
              <a:t>컨테이너</a:t>
            </a: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애플리케이션이 실행되는 가장 작은 단위로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 err="1">
                <a:sym typeface="Wingdings" panose="05000000000000000000" pitchFamily="2" charset="2"/>
              </a:rPr>
              <a:t>쿠버네티스의</a:t>
            </a:r>
            <a:r>
              <a:rPr lang="ko-KR" altLang="en-US" sz="1200" dirty="0">
                <a:sym typeface="Wingdings" panose="05000000000000000000" pitchFamily="2" charset="2"/>
              </a:rPr>
              <a:t> </a:t>
            </a:r>
            <a:r>
              <a:rPr lang="ko-KR" altLang="en-US" sz="1200" dirty="0" err="1">
                <a:sym typeface="Wingdings" panose="05000000000000000000" pitchFamily="2" charset="2"/>
              </a:rPr>
              <a:t>파드</a:t>
            </a:r>
            <a:r>
              <a:rPr lang="ko-KR" altLang="en-US" sz="1200" dirty="0">
                <a:sym typeface="Wingdings" panose="05000000000000000000" pitchFamily="2" charset="2"/>
              </a:rPr>
              <a:t> 내에서 실행됨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sym typeface="Wingdings" panose="05000000000000000000" pitchFamily="2" charset="2"/>
              </a:rPr>
              <a:t>docker, </a:t>
            </a:r>
            <a:r>
              <a:rPr lang="en-US" altLang="ko-KR" sz="1200" dirty="0" err="1">
                <a:sym typeface="Wingdings" panose="05000000000000000000" pitchFamily="2" charset="2"/>
              </a:rPr>
              <a:t>containerd</a:t>
            </a:r>
            <a:r>
              <a:rPr lang="en-US" altLang="ko-KR" sz="1200" dirty="0">
                <a:sym typeface="Wingdings" panose="05000000000000000000" pitchFamily="2" charset="2"/>
              </a:rPr>
              <a:t>, cri-o: </a:t>
            </a:r>
            <a:r>
              <a:rPr lang="ko-KR" altLang="en-US" sz="1200" dirty="0" err="1">
                <a:sym typeface="Wingdings" panose="05000000000000000000" pitchFamily="2" charset="2"/>
              </a:rPr>
              <a:t>쿠버네티스가</a:t>
            </a:r>
            <a:r>
              <a:rPr lang="ko-KR" altLang="en-US" sz="1200" dirty="0">
                <a:sym typeface="Wingdings" panose="05000000000000000000" pitchFamily="2" charset="2"/>
              </a:rPr>
              <a:t> 지원하는 다양한 컨테이너 런타임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ko-KR" altLang="en-US" sz="1200" dirty="0">
                <a:sym typeface="Wingdings" panose="05000000000000000000" pitchFamily="2" charset="2"/>
              </a:rPr>
              <a:t>워커 노드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실제 애플리케이션이 실행되는 곳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여러 자원 관리를 수행하는 하위 시스템이 포함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en-US" altLang="ko-KR" sz="1200" dirty="0" err="1">
                <a:sym typeface="Wingdings" panose="05000000000000000000" pitchFamily="2" charset="2"/>
              </a:rPr>
              <a:t>kubelet</a:t>
            </a:r>
            <a:r>
              <a:rPr lang="en-US" altLang="ko-KR" sz="1200" dirty="0"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ym typeface="Wingdings" panose="05000000000000000000" pitchFamily="2" charset="2"/>
              </a:rPr>
              <a:t>워커 노드에서 </a:t>
            </a:r>
            <a:r>
              <a:rPr lang="en-US" altLang="ko-KR" sz="1200" dirty="0">
                <a:sym typeface="Wingdings" panose="05000000000000000000" pitchFamily="2" charset="2"/>
              </a:rPr>
              <a:t>API </a:t>
            </a:r>
            <a:r>
              <a:rPr lang="ko-KR" altLang="en-US" sz="1200" dirty="0">
                <a:sym typeface="Wingdings" panose="05000000000000000000" pitchFamily="2" charset="2"/>
              </a:rPr>
              <a:t>서버와 상호작용하며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 err="1">
                <a:sym typeface="Wingdings" panose="05000000000000000000" pitchFamily="2" charset="2"/>
              </a:rPr>
              <a:t>파드를</a:t>
            </a:r>
            <a:r>
              <a:rPr lang="ko-KR" altLang="en-US" sz="1200" dirty="0">
                <a:sym typeface="Wingdings" panose="05000000000000000000" pitchFamily="2" charset="2"/>
              </a:rPr>
              <a:t> 관리하고 배포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en-US" altLang="ko-KR" sz="1200" dirty="0" err="1">
                <a:sym typeface="Wingdings" panose="05000000000000000000" pitchFamily="2" charset="2"/>
              </a:rPr>
              <a:t>kube</a:t>
            </a:r>
            <a:r>
              <a:rPr lang="en-US" altLang="ko-KR" sz="1200" dirty="0">
                <a:sym typeface="Wingdings" panose="05000000000000000000" pitchFamily="2" charset="2"/>
              </a:rPr>
              <a:t>-proxy: </a:t>
            </a:r>
            <a:r>
              <a:rPr lang="ko-KR" altLang="en-US" sz="1200" dirty="0">
                <a:sym typeface="Wingdings" panose="05000000000000000000" pitchFamily="2" charset="2"/>
              </a:rPr>
              <a:t>네트워크 트래픽 및 로드 </a:t>
            </a:r>
            <a:r>
              <a:rPr lang="ko-KR" altLang="en-US" sz="1200" dirty="0" err="1">
                <a:sym typeface="Wingdings" panose="05000000000000000000" pitchFamily="2" charset="2"/>
              </a:rPr>
              <a:t>밸런싱</a:t>
            </a:r>
            <a:r>
              <a:rPr lang="ko-KR" altLang="en-US" sz="1200" dirty="0">
                <a:sym typeface="Wingdings" panose="05000000000000000000" pitchFamily="2" charset="2"/>
              </a:rPr>
              <a:t> 관리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1D81F7-5379-1A6B-BF1F-38A4A17FCF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4507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E2A17-8BDB-7E64-3807-CC02AABFB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ED2428B-9908-C405-4DEA-D7BB8D6565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EA3159B-E6E0-0FB9-833E-B55B177544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효율적인 리소스 관리와 자동화된 인프라 운영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8C2F7E-E6F2-3D19-1993-180475F03E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20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BCEDA-D2D7-DA13-A327-8E2985DE0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C8E24CC-76C2-C137-B54D-99C305E412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89C3ECA-46EC-72B6-D46E-44F66D56D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b="1" dirty="0"/>
              <a:t>공유 파일 시스템</a:t>
            </a:r>
            <a:br>
              <a:rPr lang="ko-KR" altLang="en-US" dirty="0"/>
            </a:br>
            <a:r>
              <a:rPr lang="ko-KR" altLang="en-US" dirty="0"/>
              <a:t>위 다이어그램에서 </a:t>
            </a:r>
            <a:r>
              <a:rPr lang="en-US" altLang="ko-KR" dirty="0"/>
              <a:t>RWX(</a:t>
            </a:r>
            <a:r>
              <a:rPr lang="en-US" altLang="ko-KR" dirty="0" err="1"/>
              <a:t>ReadWriteMany</a:t>
            </a:r>
            <a:r>
              <a:rPr lang="en-US" altLang="ko-KR" dirty="0"/>
              <a:t>) </a:t>
            </a:r>
            <a:r>
              <a:rPr lang="ko-KR" altLang="en-US" dirty="0"/>
              <a:t>볼륨을 사용하는 애플리케이션을 생성하는 흐름은 다음과 같습니다</a:t>
            </a:r>
            <a:r>
              <a:rPr lang="en-US" altLang="ko-KR" dirty="0"/>
              <a:t>: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(</a:t>
            </a:r>
            <a:r>
              <a:rPr lang="ko-KR" altLang="en-US" b="1" dirty="0"/>
              <a:t>보라색</a:t>
            </a:r>
            <a:r>
              <a:rPr lang="en-US" altLang="ko-KR" b="1" dirty="0"/>
              <a:t>)</a:t>
            </a:r>
            <a:r>
              <a:rPr lang="ko-KR" altLang="en-US" dirty="0"/>
              <a:t> 애플리케이션이 </a:t>
            </a:r>
            <a:r>
              <a:rPr lang="en-US" altLang="ko-KR" dirty="0"/>
              <a:t>PVC(Persistent Volume Claim)</a:t>
            </a:r>
            <a:r>
              <a:rPr lang="ko-KR" altLang="en-US" dirty="0"/>
              <a:t>를 생성하여 스토리지를 요청합니다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dirty="0"/>
              <a:t>PVC</a:t>
            </a:r>
            <a:r>
              <a:rPr lang="ko-KR" altLang="en-US" dirty="0"/>
              <a:t>는 스토리지를 </a:t>
            </a:r>
            <a:r>
              <a:rPr lang="ko-KR" altLang="en-US" dirty="0" err="1"/>
              <a:t>프로비저닝하기</a:t>
            </a:r>
            <a:r>
              <a:rPr lang="ko-KR" altLang="en-US" dirty="0"/>
              <a:t> 위해 </a:t>
            </a:r>
            <a:r>
              <a:rPr lang="en-US" altLang="ko-KR" dirty="0" err="1"/>
              <a:t>CephFS</a:t>
            </a:r>
            <a:r>
              <a:rPr lang="en-US" altLang="ko-KR" dirty="0"/>
              <a:t> </a:t>
            </a:r>
            <a:r>
              <a:rPr lang="ko-KR" altLang="en-US" dirty="0"/>
              <a:t>스토리지 클래스를 정의합니다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dirty="0"/>
              <a:t>Kubernetes</a:t>
            </a:r>
            <a:r>
              <a:rPr lang="ko-KR" altLang="en-US" dirty="0"/>
              <a:t>가 </a:t>
            </a:r>
            <a:r>
              <a:rPr lang="en-US" altLang="ko-KR" dirty="0" err="1"/>
              <a:t>Ceph</a:t>
            </a:r>
            <a:r>
              <a:rPr lang="en-US" altLang="ko-KR" dirty="0"/>
              <a:t>-CSI </a:t>
            </a:r>
            <a:r>
              <a:rPr lang="en-US" altLang="ko-KR" dirty="0" err="1"/>
              <a:t>CephFS</a:t>
            </a:r>
            <a:r>
              <a:rPr lang="en-US" altLang="ko-KR" dirty="0"/>
              <a:t> </a:t>
            </a:r>
            <a:r>
              <a:rPr lang="ko-KR" altLang="en-US" dirty="0" err="1"/>
              <a:t>프로비저너를</a:t>
            </a:r>
            <a:r>
              <a:rPr lang="ko-KR" altLang="en-US" dirty="0"/>
              <a:t> 호출하여 </a:t>
            </a:r>
            <a:r>
              <a:rPr lang="en-US" altLang="ko-KR" dirty="0" err="1"/>
              <a:t>CephFS</a:t>
            </a:r>
            <a:r>
              <a:rPr lang="en-US" altLang="ko-KR" dirty="0"/>
              <a:t> </a:t>
            </a:r>
            <a:r>
              <a:rPr lang="ko-KR" altLang="en-US" dirty="0" err="1"/>
              <a:t>서브볼륨을</a:t>
            </a:r>
            <a:r>
              <a:rPr lang="ko-KR" altLang="en-US" dirty="0"/>
              <a:t> 생성합니다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dirty="0" err="1"/>
              <a:t>kubelet</a:t>
            </a:r>
            <a:r>
              <a:rPr lang="ko-KR" altLang="en-US" dirty="0"/>
              <a:t>이 </a:t>
            </a:r>
            <a:r>
              <a:rPr lang="en-US" altLang="ko-KR" dirty="0"/>
              <a:t>CSI </a:t>
            </a:r>
            <a:r>
              <a:rPr lang="en-US" altLang="ko-KR" dirty="0" err="1"/>
              <a:t>CephFS</a:t>
            </a:r>
            <a:r>
              <a:rPr lang="en-US" altLang="ko-KR" dirty="0"/>
              <a:t> </a:t>
            </a:r>
            <a:r>
              <a:rPr lang="ko-KR" altLang="en-US" dirty="0"/>
              <a:t>볼륨 플러그인을 호출하여 애플리케이션에 볼륨을 </a:t>
            </a:r>
            <a:r>
              <a:rPr lang="ko-KR" altLang="en-US" dirty="0" err="1"/>
              <a:t>마운트합니다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dirty="0"/>
              <a:t>이제 볼륨을 읽기와 쓰기에 사용할 수 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dirty="0" err="1"/>
              <a:t>ReadWriteMany</a:t>
            </a:r>
            <a:r>
              <a:rPr lang="en-US" altLang="ko-KR" dirty="0"/>
              <a:t> </a:t>
            </a:r>
            <a:r>
              <a:rPr lang="ko-KR" altLang="en-US" dirty="0"/>
              <a:t>볼륨은 여러 노드에 </a:t>
            </a:r>
            <a:r>
              <a:rPr lang="ko-KR" altLang="en-US" dirty="0" err="1"/>
              <a:t>마운트되어</a:t>
            </a:r>
            <a:r>
              <a:rPr lang="ko-KR" altLang="en-US" dirty="0"/>
              <a:t> 애플리케이션에서 사용할 수 있습니다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158A00-4649-E4F3-3D52-AAEB0F8F9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750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F72F1-CB02-C74F-FB03-CE03A0CBB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5A7765E-0251-856C-0FB3-D17480B9A8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3DC19DE-23C8-9B24-C8C5-297C96D309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12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는 확장성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신뢰성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고가용성을 보장하는 오픈소스 분산 스토리지 시스템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12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는 데이터를 여러 물리적 서버에 저장하고 복제하여 장애 발생 시 데이터 손실 없이 서비스를 지속할 수 있는 자가 복구 메커니즘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(self-healing mechanism)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제공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12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 파일 스토리지는 여러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파드가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동시에 데이터를 읽고 쓸 수 있는 공유형 스토리지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분산 학습과 같이 다수의 애플리케이션 인스턴스가 데이터를 공유해야 하는 경우에 적합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수평적 확장 기능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쿠버네티스에서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동적으로 스토리지 확장 가능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자동으로 데이터를 재분배하여 새로운 디스크의 용량을 최적화해 활용 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쿠버네티스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환경에서 대규모 데이터를 효율적이고 안정적으로 운영할 수 있음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DFBEE7-ED1E-B584-16AB-CBF8CA0D0D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108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865AB-AF4E-7E3C-B7F9-4EA5F3275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63BD034-3FE1-B95F-8612-0DBEC2FBAF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6A5000-89D8-331A-570D-129237A647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8F05F0-4750-EA5A-6722-94CB8E6048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9847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6FC9B-3294-0B06-C6FB-89C26C4D3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57F5424-CBDE-2567-47F2-FC4F5F9D06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371E2A7-18D5-AD75-39B7-4F117D858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924B24-641C-FEB0-1FEE-5E106E1C6D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27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3370A-FB27-FCC9-2336-D931416F8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23D73FE-6F1C-6304-2EE4-99D3230BA8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278610-193B-A419-7FC2-5BCCD2BE9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그래프 데이터란 </a:t>
            </a:r>
            <a:r>
              <a:rPr lang="en-US" altLang="ko-KR" dirty="0"/>
              <a:t>vertex</a:t>
            </a:r>
            <a:r>
              <a:rPr lang="ko-KR" altLang="en-US" dirty="0"/>
              <a:t>와 </a:t>
            </a:r>
            <a:r>
              <a:rPr lang="en-US" altLang="ko-KR" dirty="0"/>
              <a:t>vertex</a:t>
            </a:r>
            <a:r>
              <a:rPr lang="ko-KR" altLang="en-US" dirty="0"/>
              <a:t>간의 관계를 나타내는 </a:t>
            </a:r>
            <a:r>
              <a:rPr lang="en-US" altLang="ko-KR" dirty="0"/>
              <a:t>edge</a:t>
            </a:r>
            <a:r>
              <a:rPr lang="ko-KR" altLang="en-US" dirty="0"/>
              <a:t>로 구성된 데이터 구조입니다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그래프 데이터에는 </a:t>
            </a:r>
            <a:r>
              <a:rPr lang="en-US" altLang="ko-KR" dirty="0"/>
              <a:t>homogeneous, heterogeneous </a:t>
            </a:r>
            <a:r>
              <a:rPr lang="ko-KR" altLang="en-US" dirty="0"/>
              <a:t>두 가지 종류가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homogeneous graph</a:t>
            </a:r>
            <a:r>
              <a:rPr lang="ko-KR" altLang="en-US" dirty="0"/>
              <a:t>는 </a:t>
            </a:r>
            <a:r>
              <a:rPr lang="en-US" altLang="ko-KR" dirty="0"/>
              <a:t>vertex</a:t>
            </a:r>
            <a:r>
              <a:rPr lang="ko-KR" altLang="en-US" dirty="0"/>
              <a:t>의 </a:t>
            </a:r>
            <a:r>
              <a:rPr lang="en-US" altLang="ko-KR" dirty="0"/>
              <a:t>type</a:t>
            </a:r>
            <a:r>
              <a:rPr lang="ko-KR" altLang="en-US" dirty="0"/>
              <a:t>이 하나이며 </a:t>
            </a:r>
            <a:r>
              <a:rPr lang="en-US" altLang="ko-KR" dirty="0"/>
              <a:t>edge</a:t>
            </a:r>
            <a:r>
              <a:rPr lang="ko-KR" altLang="en-US" dirty="0"/>
              <a:t>에 </a:t>
            </a:r>
            <a:r>
              <a:rPr lang="en-US" altLang="ko-KR" dirty="0"/>
              <a:t>type</a:t>
            </a:r>
            <a:r>
              <a:rPr lang="ko-KR" altLang="en-US" dirty="0"/>
              <a:t>이 없는 그래프입니다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그림을 보시면 </a:t>
            </a:r>
            <a:r>
              <a:rPr lang="en-US" altLang="ko-KR" dirty="0"/>
              <a:t>vertex</a:t>
            </a:r>
            <a:r>
              <a:rPr lang="ko-KR" altLang="en-US" dirty="0"/>
              <a:t>의 </a:t>
            </a:r>
            <a:r>
              <a:rPr lang="en-US" altLang="ko-KR" dirty="0"/>
              <a:t>type</a:t>
            </a:r>
            <a:r>
              <a:rPr lang="ko-KR" altLang="en-US" dirty="0"/>
              <a:t>은 모두 사람이며</a:t>
            </a:r>
            <a:r>
              <a:rPr lang="en-US" altLang="ko-KR" dirty="0"/>
              <a:t>, edge</a:t>
            </a:r>
            <a:r>
              <a:rPr lang="ko-KR" altLang="en-US" dirty="0"/>
              <a:t>는 </a:t>
            </a:r>
            <a:r>
              <a:rPr lang="en-US" altLang="ko-KR" dirty="0"/>
              <a:t>type</a:t>
            </a:r>
            <a:r>
              <a:rPr lang="ko-KR" altLang="en-US" dirty="0"/>
              <a:t>없이 단순히 </a:t>
            </a:r>
            <a:r>
              <a:rPr lang="ko-KR" altLang="en-US" dirty="0" err="1"/>
              <a:t>연결되었는지만</a:t>
            </a:r>
            <a:r>
              <a:rPr lang="ko-KR" altLang="en-US" dirty="0"/>
              <a:t> 나타냅니다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다음으로 </a:t>
            </a:r>
            <a:r>
              <a:rPr lang="en-US" altLang="ko-KR" dirty="0"/>
              <a:t>heterogeneous graph</a:t>
            </a:r>
            <a:r>
              <a:rPr lang="ko-KR" altLang="en-US" dirty="0"/>
              <a:t>는 </a:t>
            </a:r>
            <a:r>
              <a:rPr lang="en-US" altLang="ko-KR" dirty="0"/>
              <a:t>vertex</a:t>
            </a:r>
            <a:r>
              <a:rPr lang="ko-KR" altLang="en-US" dirty="0"/>
              <a:t>의 </a:t>
            </a:r>
            <a:r>
              <a:rPr lang="en-US" altLang="ko-KR" dirty="0"/>
              <a:t>type</a:t>
            </a:r>
            <a:r>
              <a:rPr lang="ko-KR" altLang="en-US" dirty="0"/>
              <a:t>이 다양하며 </a:t>
            </a:r>
            <a:r>
              <a:rPr lang="en-US" altLang="ko-KR" dirty="0"/>
              <a:t>edge</a:t>
            </a:r>
            <a:r>
              <a:rPr lang="ko-KR" altLang="en-US" dirty="0"/>
              <a:t>에 </a:t>
            </a:r>
            <a:r>
              <a:rPr lang="en-US" altLang="ko-KR" dirty="0"/>
              <a:t>type</a:t>
            </a:r>
            <a:r>
              <a:rPr lang="ko-KR" altLang="en-US" dirty="0"/>
              <a:t>이 있는 그래프입니다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 그림을 보시면 </a:t>
            </a:r>
            <a:r>
              <a:rPr lang="en-US" altLang="ko-KR" dirty="0"/>
              <a:t>vertex</a:t>
            </a:r>
            <a:r>
              <a:rPr lang="ko-KR" altLang="en-US" dirty="0"/>
              <a:t>의 </a:t>
            </a:r>
            <a:r>
              <a:rPr lang="en-US" altLang="ko-KR" dirty="0"/>
              <a:t>type</a:t>
            </a:r>
            <a:r>
              <a:rPr lang="ko-KR" altLang="en-US" dirty="0"/>
              <a:t>은 </a:t>
            </a:r>
            <a:r>
              <a:rPr lang="en-US" altLang="ko-KR" dirty="0"/>
              <a:t>actor, director, movie</a:t>
            </a:r>
            <a:r>
              <a:rPr lang="ko-KR" altLang="en-US" dirty="0"/>
              <a:t>를 나타내며</a:t>
            </a:r>
            <a:r>
              <a:rPr lang="en-US" altLang="ko-KR" dirty="0"/>
              <a:t>, actor</a:t>
            </a:r>
            <a:r>
              <a:rPr lang="ko-KR" altLang="en-US" dirty="0"/>
              <a:t>가 </a:t>
            </a:r>
            <a:r>
              <a:rPr lang="en-US" altLang="ko-KR" dirty="0"/>
              <a:t>movie</a:t>
            </a:r>
            <a:r>
              <a:rPr lang="ko-KR" altLang="en-US" dirty="0"/>
              <a:t>에 출연했을 때는 </a:t>
            </a:r>
            <a:r>
              <a:rPr lang="en-US" altLang="ko-KR" dirty="0"/>
              <a:t>Acts) in</a:t>
            </a:r>
            <a:r>
              <a:rPr lang="ko-KR" altLang="en-US" dirty="0"/>
              <a:t>이라는 </a:t>
            </a:r>
            <a:r>
              <a:rPr lang="en-US" altLang="ko-KR" dirty="0"/>
              <a:t>type</a:t>
            </a:r>
            <a:r>
              <a:rPr lang="ko-KR" altLang="en-US" dirty="0"/>
              <a:t>을 가진 </a:t>
            </a:r>
            <a:r>
              <a:rPr lang="en-US" altLang="ko-KR" dirty="0"/>
              <a:t>edge, director</a:t>
            </a:r>
            <a:r>
              <a:rPr lang="ko-KR" altLang="en-US" dirty="0"/>
              <a:t>가 </a:t>
            </a:r>
            <a:r>
              <a:rPr lang="en-US" altLang="ko-KR" dirty="0"/>
              <a:t>movie</a:t>
            </a:r>
            <a:r>
              <a:rPr lang="ko-KR" altLang="en-US" dirty="0"/>
              <a:t>를 감독했을 </a:t>
            </a:r>
            <a:r>
              <a:rPr lang="ko-KR" altLang="en-US" dirty="0" err="1"/>
              <a:t>떄</a:t>
            </a:r>
            <a:r>
              <a:rPr lang="ko-KR" altLang="en-US" dirty="0"/>
              <a:t> </a:t>
            </a:r>
            <a:r>
              <a:rPr lang="en-US" altLang="ko-KR" dirty="0"/>
              <a:t>director</a:t>
            </a:r>
            <a:r>
              <a:rPr lang="ko-KR" altLang="en-US" dirty="0"/>
              <a:t>라는 </a:t>
            </a:r>
            <a:r>
              <a:rPr lang="en-US" altLang="ko-KR" dirty="0"/>
              <a:t>type</a:t>
            </a:r>
            <a:r>
              <a:rPr lang="ko-KR" altLang="en-US" dirty="0"/>
              <a:t>을 가진 </a:t>
            </a:r>
            <a:r>
              <a:rPr lang="en-US" altLang="ko-KR" dirty="0"/>
              <a:t>edge</a:t>
            </a:r>
            <a:r>
              <a:rPr lang="ko-KR" altLang="en-US" dirty="0"/>
              <a:t>로 나타냅니다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AF0AB-60D3-297C-380E-41C9E7CAFB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2547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3DFBD-9982-FACD-A464-C5133102B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C297238-DD47-5CF5-95F7-68707BD02E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42A9E6B-2E9C-299E-E667-31DC8188E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46A9D-689D-8F3E-AF9F-767CDF99D7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680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5CC00-64A6-4BB9-DB4F-DA9BB8678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FD642A4-81B6-B28E-F6CF-F1E5706EDF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A15DFA-C7A2-183C-B974-90670B394C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DE3796-8622-9D95-559B-0AD7331AD0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0858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B0FEF-6FDF-6BDA-D50B-7449AA5FC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A041EF-3F36-534C-7C5F-7CAE76672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3E9A712-8A8A-A3AE-D356-35AA1E5458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9A3C56-9D86-5437-4992-02B492E343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4594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2CF04-6D7F-071E-61D2-FB0E4FB9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40EA8F-03DA-A0AA-2172-C91A766B15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CC91B46-C43A-2C4B-5DD4-1A60E1A68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AD76AB-0AD6-F823-8EB2-F50935FCD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2250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ECF0F-3955-32F8-E630-F24C33AED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87E901-9399-B766-7D17-BBA5CED9D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877DAA3-ACFE-5F45-2A23-9FDDA64D73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데이터 손실로 인해 정확도가 하락 </a:t>
            </a:r>
            <a:endParaRPr lang="en-US" altLang="ko-KR" sz="1200" spc="-100" dirty="0">
              <a:solidFill>
                <a:srgbClr val="FF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1200" spc="-100" dirty="0">
                <a:latin typeface="SpoqaHanSans-Regular"/>
              </a:rPr>
              <a:t>RPC</a:t>
            </a:r>
            <a:r>
              <a:rPr lang="ko-KR" altLang="en-US" sz="1200" spc="-100" dirty="0">
                <a:latin typeface="SpoqaHanSans-Regular"/>
              </a:rPr>
              <a:t> 통신에서 </a:t>
            </a:r>
            <a:r>
              <a:rPr lang="en-US" altLang="ko-KR" sz="1200" spc="-100" dirty="0">
                <a:latin typeface="SpoqaHanSans-Regular"/>
              </a:rPr>
              <a:t>1</a:t>
            </a:r>
            <a:r>
              <a:rPr lang="ko-KR" altLang="en-US" sz="1200" spc="-100" dirty="0">
                <a:latin typeface="SpoqaHanSans-Regular"/>
              </a:rPr>
              <a:t>홉의 정보만 활용 가능</a:t>
            </a:r>
            <a:endParaRPr lang="en-US" altLang="ko-KR" sz="1200" spc="-100" dirty="0">
              <a:latin typeface="SpoqaHanSans-Regular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99BCB2-27C3-86EC-7FCF-8A37153B7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285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74F5A-11D2-19BD-D995-A3822CD2E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3032DCE-FC5C-53DF-42A5-B35E957B23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786012-9085-C8CE-3344-69CF12064D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74CDFE-AF5C-1556-D5A5-2978C92F9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9572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65182-E546-C024-359B-E1984D9AB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A84D354-002A-E93B-9D1F-0E399C425D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8AABB5C-2F1E-903A-BB18-994B7C1B6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98B57F-850F-0E8A-410E-BB27E12FEB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8337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204F7-9DEF-D805-F7DE-0FABC7F2E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D62B95-9D3F-4FCE-AF44-40FE05C0E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73DD4B5-8F8F-3DE2-34A2-4E2346813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8BD363-8835-AE6A-E7F9-15E20EE25A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8244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947B5-187F-9903-1809-950963108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C696B3-D759-A1AC-049F-155153CDB9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278334-2A2E-0165-E237-47C87BFE97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1F8D55-5DBC-E7F9-CAB2-26FF8F4317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4222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4E1B33-5E04-8B5D-F99E-B501F3ACF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50C41A-51BA-DA26-3E16-B4B012D166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AD19393-452F-4880-7D91-B7D83D2378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C0EA86-4D77-9B4B-3239-186C03F3BE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403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GNN</a:t>
            </a:r>
            <a:r>
              <a:rPr lang="ko-KR" altLang="en-US" dirty="0"/>
              <a:t>이란 그래프 구조의 </a:t>
            </a:r>
            <a:r>
              <a:rPr lang="en-US" altLang="ko-KR" dirty="0"/>
              <a:t>vertex </a:t>
            </a:r>
            <a:r>
              <a:rPr lang="ko-KR" altLang="en-US" dirty="0"/>
              <a:t>간의 관계를 학습하기 위해 설계된 신경망 모델입니다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GNN</a:t>
            </a:r>
            <a:r>
              <a:rPr lang="ko-KR" altLang="en-US" dirty="0"/>
              <a:t>은 먼저</a:t>
            </a:r>
            <a:r>
              <a:rPr lang="en-US" altLang="ko-KR" dirty="0"/>
              <a:t>, </a:t>
            </a:r>
            <a:r>
              <a:rPr lang="ko-KR" altLang="en-US" dirty="0"/>
              <a:t>타겟 </a:t>
            </a:r>
            <a:r>
              <a:rPr lang="en-US" altLang="ko-KR" dirty="0"/>
              <a:t>vertex</a:t>
            </a:r>
            <a:r>
              <a:rPr lang="ko-KR" altLang="en-US" dirty="0"/>
              <a:t>가 이웃 </a:t>
            </a:r>
            <a:r>
              <a:rPr lang="en-US" altLang="ko-KR" dirty="0"/>
              <a:t>vertex</a:t>
            </a:r>
            <a:r>
              <a:rPr lang="ko-KR" altLang="en-US" dirty="0"/>
              <a:t>의 정보를 수집해</a:t>
            </a:r>
            <a:r>
              <a:rPr lang="en-US" altLang="ko-KR" dirty="0"/>
              <a:t>, </a:t>
            </a:r>
            <a:r>
              <a:rPr lang="ko-KR" altLang="en-US" dirty="0"/>
              <a:t>이를 바탕으로 자신의 특성을 업데이트 하는 </a:t>
            </a:r>
            <a:r>
              <a:rPr lang="en-US" altLang="ko-KR" dirty="0"/>
              <a:t>message passing</a:t>
            </a:r>
            <a:r>
              <a:rPr lang="ko-KR" altLang="en-US" dirty="0"/>
              <a:t>과정을 거칩니다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다음</a:t>
            </a:r>
            <a:r>
              <a:rPr lang="en-US" altLang="ko-KR" dirty="0"/>
              <a:t>, </a:t>
            </a:r>
            <a:r>
              <a:rPr lang="ko-KR" altLang="en-US" dirty="0"/>
              <a:t>업데이트된 특성을 고차원의 벡터 공간 즉</a:t>
            </a:r>
            <a:r>
              <a:rPr lang="en-US" altLang="ko-KR" dirty="0"/>
              <a:t>, </a:t>
            </a:r>
            <a:r>
              <a:rPr lang="ko-KR" altLang="en-US" dirty="0" err="1"/>
              <a:t>임베딩으로</a:t>
            </a:r>
            <a:r>
              <a:rPr lang="ko-KR" altLang="en-US" dirty="0"/>
              <a:t> 표현합니다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해당 </a:t>
            </a:r>
            <a:r>
              <a:rPr lang="ko-KR" altLang="en-US" dirty="0" err="1"/>
              <a:t>임베딩으로</a:t>
            </a:r>
            <a:r>
              <a:rPr lang="ko-KR" altLang="en-US" dirty="0"/>
              <a:t> 노드의 레이블을 분류하는 </a:t>
            </a:r>
            <a:r>
              <a:rPr lang="en-US" altLang="ko-KR" dirty="0"/>
              <a:t>node </a:t>
            </a:r>
            <a:r>
              <a:rPr lang="en-US" altLang="ko-KR" dirty="0" err="1"/>
              <a:t>classcification</a:t>
            </a:r>
            <a:r>
              <a:rPr lang="en-US" altLang="ko-KR" dirty="0"/>
              <a:t>, </a:t>
            </a:r>
            <a:r>
              <a:rPr lang="ko-KR" altLang="en-US" dirty="0"/>
              <a:t>노드 간의 </a:t>
            </a:r>
            <a:r>
              <a:rPr lang="ko-KR" altLang="en-US" dirty="0" err="1"/>
              <a:t>엣지를</a:t>
            </a:r>
            <a:r>
              <a:rPr lang="ko-KR" altLang="en-US" dirty="0"/>
              <a:t> 예측하는 </a:t>
            </a:r>
            <a:r>
              <a:rPr lang="en-US" altLang="ko-KR" dirty="0"/>
              <a:t>link prediction</a:t>
            </a:r>
            <a:r>
              <a:rPr lang="ko-KR" altLang="en-US" dirty="0"/>
              <a:t> 등 다양한 분야에 적용할 수 있으며</a:t>
            </a:r>
            <a:endParaRPr lang="en-US" altLang="ko-KR" dirty="0"/>
          </a:p>
          <a:p>
            <a:r>
              <a:rPr lang="ko-KR" altLang="en-US" dirty="0"/>
              <a:t>이러한 </a:t>
            </a:r>
            <a:r>
              <a:rPr lang="en-US" altLang="ko-KR" dirty="0"/>
              <a:t>GNN</a:t>
            </a:r>
            <a:r>
              <a:rPr lang="ko-KR" altLang="en-US" dirty="0"/>
              <a:t>의 대표적인 모델로는 </a:t>
            </a:r>
            <a:r>
              <a:rPr lang="en-US" altLang="ko-KR" dirty="0"/>
              <a:t>GCN, GAT, </a:t>
            </a:r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등이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논문에서는 </a:t>
            </a:r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모델을 사용합니다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779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기존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GNN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모델은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임베딩에서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이웃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를 모두 사용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1200" b="1" spc="-100" dirty="0">
                <a:solidFill>
                  <a:srgbClr val="000000"/>
                </a:solidFill>
                <a:latin typeface="SpoqaHanSans-Regular"/>
              </a:rPr>
              <a:t>풀 배치</a:t>
            </a: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311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다음으로는 분산 학습입니다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분산 학습은 딥러닝 모델 학습을 여러 개의 컴퓨팅 노드로 분산하여 수행하는 방식입니다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분산 학습을 통해 학습 속도를 높이고 자원을 효율적으로 활용할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분산 학습 방법 중</a:t>
            </a:r>
            <a:r>
              <a:rPr lang="en-US" altLang="ko-KR" dirty="0"/>
              <a:t> data parallelism</a:t>
            </a:r>
            <a:r>
              <a:rPr lang="ko-KR" altLang="en-US" dirty="0"/>
              <a:t>은 데이터를 분할하여 각 노드에 할당하고</a:t>
            </a:r>
            <a:r>
              <a:rPr lang="en-US" altLang="ko-KR" dirty="0"/>
              <a:t>, </a:t>
            </a:r>
            <a:r>
              <a:rPr lang="ko-KR" altLang="en-US" dirty="0"/>
              <a:t>각자 학습하는 방식입니다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방식에서는 각 노드의 모델이 다른 파티션으로 학습하기 때문에</a:t>
            </a:r>
            <a:r>
              <a:rPr lang="en-US" altLang="ko-KR" dirty="0"/>
              <a:t>, </a:t>
            </a:r>
            <a:r>
              <a:rPr lang="ko-KR" altLang="en-US" dirty="0"/>
              <a:t>매 학습마다 모델의 </a:t>
            </a:r>
            <a:r>
              <a:rPr lang="ko-KR" altLang="en-US" dirty="0" err="1"/>
              <a:t>그래디언트를</a:t>
            </a:r>
            <a:r>
              <a:rPr lang="ko-KR" altLang="en-US" dirty="0"/>
              <a:t> 동기화하여 모델의 일관성을 유지하는 과정이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497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76B19-105E-5647-F254-C29B36BBC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E5D927-7DAB-E384-EF6D-456F9563B3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4630CB9-8681-D097-55D2-F2F522DC63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기존의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GNN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모델은 이웃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를 모두 사용하는 풀 배치 방식을 활용하는 반면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en-US" altLang="ko-KR" sz="12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는 이웃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vertex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중 일부만 사용하는 미니 배치 방식을 활용합니다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임베딩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과정은 크게 샘플링과 집계 두 단계로 구성합니다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그림을 보시면 먼저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타겟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이웃 노드 중 일부를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샘플링하여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서브 그래프를 구성합니다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이후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1200" spc="-100" dirty="0" err="1">
                <a:solidFill>
                  <a:srgbClr val="000000"/>
                </a:solidFill>
                <a:latin typeface="SpoqaHanSans-Regular"/>
              </a:rPr>
              <a:t>샘플링된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 서브그래프로 타겟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특징을 업데이트하는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aggregation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을 수행합니다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spc="-100" dirty="0">
              <a:solidFill>
                <a:srgbClr val="000000"/>
              </a:solidFill>
              <a:latin typeface="SpoqaHanSans-Regular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기존의 풀 배치 방식은 모든 이웃 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의 특징을 처리해야 하기때문에 그래프 크기가 커질수록 계산 비용 및 메모리 사용량이 기하급수적으로 증가합니다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00" dirty="0">
                <a:solidFill>
                  <a:srgbClr val="000000"/>
                </a:solidFill>
                <a:latin typeface="SpoqaHanSans-Regular"/>
              </a:rPr>
              <a:t>반면 미니 배치는 이보다 효율적이기때문에 대규모 그래프를 학습하는 데 적합합니다</a:t>
            </a:r>
            <a:r>
              <a:rPr lang="en-US" altLang="ko-KR" sz="1200" spc="-100" dirty="0">
                <a:solidFill>
                  <a:srgbClr val="000000"/>
                </a:solidFill>
                <a:latin typeface="SpoqaHanSans-Regular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D7A16B-1018-A7AD-B8C3-7588F02EA1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935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E570D-25C9-53B4-2CEF-AB2D73337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36A32D5-214E-4533-4B01-6C309EDD67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3221392-0308-7892-638B-EFFE4238B5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분산 학습 프레임워크의 전체 동작 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 다섯 단계의 동작 구조를 갖습니다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master node</a:t>
            </a:r>
            <a:r>
              <a:rPr lang="ko-KR" altLang="en-US" dirty="0"/>
              <a:t>에서 그래프 데이터를 </a:t>
            </a:r>
            <a:r>
              <a:rPr lang="en-US" altLang="ko-KR" dirty="0" err="1"/>
              <a:t>metis</a:t>
            </a:r>
            <a:r>
              <a:rPr lang="ko-KR" altLang="en-US" dirty="0"/>
              <a:t>를 활용하여 파티션으로 분할합니다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</a:t>
            </a:r>
            <a:r>
              <a:rPr lang="en-US" altLang="ko-KR" dirty="0"/>
              <a:t>, </a:t>
            </a:r>
            <a:r>
              <a:rPr lang="ko-KR" altLang="en-US" dirty="0"/>
              <a:t>각 파티션들을 노드에 할당합니다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노드에서는 할당된 파티션으로 샘플링을 수행하여 서브그래프를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 필요한 정보가 다른 파티션에 </a:t>
            </a:r>
            <a:r>
              <a:rPr lang="ko-KR" altLang="en-US" dirty="0" err="1"/>
              <a:t>존재할경우</a:t>
            </a:r>
            <a:r>
              <a:rPr lang="ko-KR" altLang="en-US" dirty="0"/>
              <a:t> </a:t>
            </a:r>
            <a:r>
              <a:rPr lang="en-US" altLang="ko-KR" dirty="0"/>
              <a:t>RPC</a:t>
            </a:r>
            <a:r>
              <a:rPr lang="ko-KR" altLang="en-US" dirty="0"/>
              <a:t>를 통해 다른 파티션의 정보를 가져옵니다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다음</a:t>
            </a:r>
            <a:r>
              <a:rPr lang="en-US" altLang="ko-KR" dirty="0"/>
              <a:t>, </a:t>
            </a:r>
            <a:r>
              <a:rPr lang="ko-KR" altLang="en-US" dirty="0"/>
              <a:t>각 노드에서 생성된 서브그래프로 모델을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매 </a:t>
            </a:r>
            <a:r>
              <a:rPr lang="en-US" altLang="ko-KR" dirty="0"/>
              <a:t>iteration</a:t>
            </a:r>
            <a:r>
              <a:rPr lang="ko-KR" altLang="en-US" dirty="0"/>
              <a:t>마다 모델의 </a:t>
            </a:r>
            <a:r>
              <a:rPr lang="ko-KR" altLang="en-US" dirty="0" err="1"/>
              <a:t>그래디언트를</a:t>
            </a:r>
            <a:r>
              <a:rPr lang="ko-KR" altLang="en-US" dirty="0"/>
              <a:t> 동기화하는 과정을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C801AB-0CE7-1C5B-D8AF-BCBDA545F2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900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F0F16-A956-B404-DE06-C05CC1092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0E748D3-69BC-BA1C-4F78-43B66D6502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867D22-172C-C486-4D55-0F06BA872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분산 학습 프레임워크의 전체 동작 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 다섯 단계의 동작 구조를 갖습니다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master node</a:t>
            </a:r>
            <a:r>
              <a:rPr lang="ko-KR" altLang="en-US" dirty="0"/>
              <a:t>에서 그래프 데이터를 </a:t>
            </a:r>
            <a:r>
              <a:rPr lang="en-US" altLang="ko-KR" dirty="0" err="1"/>
              <a:t>metis</a:t>
            </a:r>
            <a:r>
              <a:rPr lang="ko-KR" altLang="en-US" dirty="0"/>
              <a:t>를 활용하여 파티션으로 분할합니다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</a:t>
            </a:r>
            <a:r>
              <a:rPr lang="en-US" altLang="ko-KR" dirty="0"/>
              <a:t>, </a:t>
            </a:r>
            <a:r>
              <a:rPr lang="ko-KR" altLang="en-US" dirty="0"/>
              <a:t>각 파티션들을 노드에 할당합니다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노드에서는 할당된 파티션으로 샘플링을 수행하여 서브그래프를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 필요한 정보가 다른 파티션에 </a:t>
            </a:r>
            <a:r>
              <a:rPr lang="ko-KR" altLang="en-US" dirty="0" err="1"/>
              <a:t>존재할경우</a:t>
            </a:r>
            <a:r>
              <a:rPr lang="ko-KR" altLang="en-US" dirty="0"/>
              <a:t> </a:t>
            </a:r>
            <a:r>
              <a:rPr lang="en-US" altLang="ko-KR" dirty="0"/>
              <a:t>RPC</a:t>
            </a:r>
            <a:r>
              <a:rPr lang="ko-KR" altLang="en-US" dirty="0"/>
              <a:t>를 통해 다른 파티션의 정보를 가져옵니다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다음</a:t>
            </a:r>
            <a:r>
              <a:rPr lang="en-US" altLang="ko-KR" dirty="0"/>
              <a:t>, </a:t>
            </a:r>
            <a:r>
              <a:rPr lang="ko-KR" altLang="en-US" dirty="0"/>
              <a:t>각 노드에서 생성된 서브그래프로 모델을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매 </a:t>
            </a:r>
            <a:r>
              <a:rPr lang="en-US" altLang="ko-KR" dirty="0"/>
              <a:t>iteration</a:t>
            </a:r>
            <a:r>
              <a:rPr lang="ko-KR" altLang="en-US" dirty="0"/>
              <a:t>마다 모델의 </a:t>
            </a:r>
            <a:r>
              <a:rPr lang="ko-KR" altLang="en-US" dirty="0" err="1"/>
              <a:t>그래디언트를</a:t>
            </a:r>
            <a:r>
              <a:rPr lang="ko-KR" altLang="en-US" dirty="0"/>
              <a:t> 동기화하는 과정을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35C7DF-6A76-67A5-5C5C-7AA06EB898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566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B216A-A502-FB42-7B2A-4CC193481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2D772F6-83C6-850C-B840-3BD5E3087A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004AFB3-DCB7-D5E7-1897-A73CF25DAB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분산 학습 프레임워크의 전체 동작 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 다섯 단계의 동작 구조를 갖습니다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master node</a:t>
            </a:r>
            <a:r>
              <a:rPr lang="ko-KR" altLang="en-US" dirty="0"/>
              <a:t>에서 그래프 데이터를 </a:t>
            </a:r>
            <a:r>
              <a:rPr lang="en-US" altLang="ko-KR" dirty="0" err="1"/>
              <a:t>metis</a:t>
            </a:r>
            <a:r>
              <a:rPr lang="ko-KR" altLang="en-US" dirty="0"/>
              <a:t>를 활용하여 파티션으로 분할합니다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</a:t>
            </a:r>
            <a:r>
              <a:rPr lang="en-US" altLang="ko-KR" dirty="0"/>
              <a:t>, </a:t>
            </a:r>
            <a:r>
              <a:rPr lang="ko-KR" altLang="en-US" dirty="0"/>
              <a:t>각 파티션들을 노드에 할당합니다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노드에서는 할당된 파티션으로 샘플링을 수행하여 서브그래프를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 필요한 정보가 다른 파티션에 </a:t>
            </a:r>
            <a:r>
              <a:rPr lang="ko-KR" altLang="en-US" dirty="0" err="1"/>
              <a:t>존재할경우</a:t>
            </a:r>
            <a:r>
              <a:rPr lang="ko-KR" altLang="en-US" dirty="0"/>
              <a:t> </a:t>
            </a:r>
            <a:r>
              <a:rPr lang="en-US" altLang="ko-KR" dirty="0"/>
              <a:t>RPC</a:t>
            </a:r>
            <a:r>
              <a:rPr lang="ko-KR" altLang="en-US" dirty="0"/>
              <a:t>를 통해 다른 파티션의 정보를 가져옵니다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다음</a:t>
            </a:r>
            <a:r>
              <a:rPr lang="en-US" altLang="ko-KR" dirty="0"/>
              <a:t>, </a:t>
            </a:r>
            <a:r>
              <a:rPr lang="ko-KR" altLang="en-US" dirty="0"/>
              <a:t>각 노드에서 생성된 서브그래프로 모델을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매 </a:t>
            </a:r>
            <a:r>
              <a:rPr lang="en-US" altLang="ko-KR" dirty="0"/>
              <a:t>iteration</a:t>
            </a:r>
            <a:r>
              <a:rPr lang="ko-KR" altLang="en-US" dirty="0"/>
              <a:t>마다 모델의 </a:t>
            </a:r>
            <a:r>
              <a:rPr lang="ko-KR" altLang="en-US" dirty="0" err="1"/>
              <a:t>그래디언트를</a:t>
            </a:r>
            <a:r>
              <a:rPr lang="ko-KR" altLang="en-US" dirty="0"/>
              <a:t> 동기화하는 과정을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2D6D1C-6B45-130C-CD34-1A9323AFE2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61319-5054-4EC4-826A-9745FCDBF3A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874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FA0B674-4497-6234-CD11-9CB6A7534B2A}"/>
              </a:ext>
            </a:extLst>
          </p:cNvPr>
          <p:cNvCxnSpPr/>
          <p:nvPr userDrawn="1"/>
        </p:nvCxnSpPr>
        <p:spPr>
          <a:xfrm>
            <a:off x="533400" y="1511300"/>
            <a:ext cx="16992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76275" y="2171700"/>
            <a:ext cx="1693545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4800" dirty="0" err="1">
                <a:latin typeface="+mj-ea"/>
                <a:ea typeface="+mj-ea"/>
                <a:cs typeface="Arial" panose="020B0604020202020204" pitchFamily="34" charset="0"/>
              </a:rPr>
              <a:t>쿠버네티스와</a:t>
            </a:r>
            <a:r>
              <a:rPr lang="ko-KR" altLang="en-US" sz="4800" dirty="0">
                <a:latin typeface="+mj-ea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4800" dirty="0" err="1">
                <a:latin typeface="+mj-ea"/>
                <a:ea typeface="+mj-ea"/>
                <a:cs typeface="Arial" panose="020B0604020202020204" pitchFamily="34" charset="0"/>
              </a:rPr>
              <a:t>Ceph</a:t>
            </a:r>
            <a:r>
              <a:rPr lang="ko-KR" altLang="en-US" sz="4800" dirty="0">
                <a:latin typeface="+mj-ea"/>
                <a:ea typeface="+mj-ea"/>
                <a:cs typeface="Arial" panose="020B0604020202020204" pitchFamily="34" charset="0"/>
              </a:rPr>
              <a:t>를 활용한 </a:t>
            </a:r>
            <a:br>
              <a:rPr lang="en-US" altLang="ko-KR" sz="4800" dirty="0">
                <a:latin typeface="+mj-ea"/>
                <a:ea typeface="+mj-ea"/>
                <a:cs typeface="Arial" panose="020B0604020202020204" pitchFamily="34" charset="0"/>
              </a:rPr>
            </a:br>
            <a:r>
              <a:rPr lang="en-US" altLang="ko-KR" sz="4800" dirty="0" err="1">
                <a:latin typeface="+mj-ea"/>
                <a:ea typeface="+mj-ea"/>
                <a:cs typeface="Arial" panose="020B0604020202020204" pitchFamily="34" charset="0"/>
              </a:rPr>
              <a:t>GraphSAGE</a:t>
            </a:r>
            <a:r>
              <a:rPr lang="en-US" altLang="ko-KR" sz="4800" dirty="0">
                <a:latin typeface="+mj-ea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4800" dirty="0">
                <a:latin typeface="+mj-ea"/>
                <a:ea typeface="+mj-ea"/>
                <a:cs typeface="Arial" panose="020B0604020202020204" pitchFamily="34" charset="0"/>
              </a:rPr>
              <a:t>분산 학습 프레임워크</a:t>
            </a:r>
            <a:endParaRPr lang="ko-KR" sz="4800" i="0" u="none" strike="noStrike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260600" y="6201019"/>
            <a:ext cx="13766800" cy="244768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50000"/>
              </a:lnSpc>
            </a:pPr>
            <a:r>
              <a:rPr lang="en-US" altLang="ko-KR" sz="3200" b="0" i="0" u="none" strike="noStrike" spc="-200" dirty="0">
                <a:solidFill>
                  <a:srgbClr val="000000"/>
                </a:solidFill>
                <a:latin typeface="+mj-ea"/>
                <a:ea typeface="+mj-ea"/>
              </a:rPr>
              <a:t>2024. 12. 03</a:t>
            </a:r>
          </a:p>
          <a:p>
            <a:pPr lvl="0" algn="ctr">
              <a:lnSpc>
                <a:spcPct val="150000"/>
              </a:lnSpc>
            </a:pPr>
            <a:r>
              <a:rPr lang="ko-KR" altLang="en-US" sz="3200" spc="-200" dirty="0">
                <a:solidFill>
                  <a:srgbClr val="000000"/>
                </a:solidFill>
                <a:latin typeface="+mj-ea"/>
                <a:ea typeface="+mj-ea"/>
              </a:rPr>
              <a:t>지도교수</a:t>
            </a:r>
            <a:r>
              <a:rPr lang="en-US" altLang="ko-KR" sz="3200" spc="-200" dirty="0">
                <a:solidFill>
                  <a:srgbClr val="000000"/>
                </a:solidFill>
                <a:latin typeface="+mj-ea"/>
                <a:ea typeface="+mj-ea"/>
              </a:rPr>
              <a:t>: </a:t>
            </a:r>
            <a:r>
              <a:rPr lang="ko-KR" altLang="en-US" sz="3200" spc="-200" dirty="0">
                <a:solidFill>
                  <a:srgbClr val="000000"/>
                </a:solidFill>
                <a:latin typeface="+mj-ea"/>
                <a:ea typeface="+mj-ea"/>
              </a:rPr>
              <a:t>문 양 세 </a:t>
            </a:r>
            <a:endParaRPr lang="en-US" altLang="ko-KR" sz="3200" spc="-200" dirty="0">
              <a:solidFill>
                <a:srgbClr val="000000"/>
              </a:solidFill>
              <a:latin typeface="+mj-ea"/>
              <a:ea typeface="+mj-ea"/>
            </a:endParaRPr>
          </a:p>
          <a:p>
            <a:pPr lvl="0" algn="ctr">
              <a:lnSpc>
                <a:spcPct val="150000"/>
              </a:lnSpc>
            </a:pPr>
            <a:r>
              <a:rPr lang="ko-KR" altLang="en-US" sz="3200" b="0" i="0" u="none" strike="noStrike" spc="-200" dirty="0">
                <a:solidFill>
                  <a:srgbClr val="000000"/>
                </a:solidFill>
                <a:latin typeface="+mj-ea"/>
                <a:ea typeface="+mj-ea"/>
              </a:rPr>
              <a:t>강 소 연</a:t>
            </a:r>
            <a:endParaRPr lang="ko-KR" sz="3200" b="0" i="0" u="none" strike="noStrike" spc="-2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632E57E-B686-1B3D-6435-AF92086E035F}"/>
              </a:ext>
            </a:extLst>
          </p:cNvPr>
          <p:cNvSpPr txBox="1"/>
          <p:nvPr/>
        </p:nvSpPr>
        <p:spPr>
          <a:xfrm>
            <a:off x="1531572" y="4000500"/>
            <a:ext cx="15224856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altLang="ko-KR" sz="4000" i="0" u="none" strike="noStrike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Distributed Training Framework for </a:t>
            </a:r>
            <a:r>
              <a:rPr lang="en-US" altLang="ko-KR" sz="4000" i="0" u="none" strike="noStrike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GraphSAGE</a:t>
            </a:r>
            <a:r>
              <a:rPr lang="en-US" altLang="ko-KR" sz="4000" i="0" u="none" strike="noStrike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br>
              <a:rPr lang="en-US" altLang="ko-KR" sz="4000" i="0" u="none" strike="noStrike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en-US" altLang="ko-KR" sz="4000" i="0" u="none" strike="noStrike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Using Kubernetes </a:t>
            </a:r>
            <a:r>
              <a:rPr lang="en-US" altLang="ko-KR" sz="40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and</a:t>
            </a:r>
            <a:r>
              <a:rPr lang="ko-KR" altLang="en-US" sz="40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40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Ceph</a:t>
            </a:r>
            <a:endParaRPr lang="ko-KR" sz="4000" i="0" u="none" strike="noStrike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F037A86-A3EC-58CB-107D-B8E307E09520}"/>
              </a:ext>
            </a:extLst>
          </p:cNvPr>
          <p:cNvGrpSpPr/>
          <p:nvPr/>
        </p:nvGrpSpPr>
        <p:grpSpPr>
          <a:xfrm>
            <a:off x="7467600" y="8877300"/>
            <a:ext cx="5181600" cy="1245632"/>
            <a:chOff x="7467600" y="8877300"/>
            <a:chExt cx="5181600" cy="1245632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992BBDF-C754-A80B-E17E-1867333EE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00950" y="8877300"/>
              <a:ext cx="3086100" cy="10287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FC2D77-831F-5ABB-5A9F-A098C320FA36}"/>
                </a:ext>
              </a:extLst>
            </p:cNvPr>
            <p:cNvSpPr txBox="1"/>
            <p:nvPr/>
          </p:nvSpPr>
          <p:spPr>
            <a:xfrm>
              <a:off x="7467600" y="9753600"/>
              <a:ext cx="518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2"/>
                  </a:solidFill>
                </a:rPr>
                <a:t>Data &amp; Knowledge Engineering Lab.</a:t>
              </a:r>
              <a:endParaRPr lang="ko-KR" altLang="en-US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158CA2E-8051-528D-E111-B2025D1586B3}"/>
              </a:ext>
            </a:extLst>
          </p:cNvPr>
          <p:cNvCxnSpPr/>
          <p:nvPr/>
        </p:nvCxnSpPr>
        <p:spPr>
          <a:xfrm>
            <a:off x="1219200" y="5829300"/>
            <a:ext cx="16078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4">
            <a:extLst>
              <a:ext uri="{FF2B5EF4-FFF2-40B4-BE49-F238E27FC236}">
                <a16:creationId xmlns:a16="http://schemas.microsoft.com/office/drawing/2014/main" id="{9568DB00-DB71-D252-DC23-B7D50C08A989}"/>
              </a:ext>
            </a:extLst>
          </p:cNvPr>
          <p:cNvSpPr txBox="1"/>
          <p:nvPr/>
        </p:nvSpPr>
        <p:spPr>
          <a:xfrm>
            <a:off x="152400" y="114300"/>
            <a:ext cx="4267200" cy="65234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50000"/>
              </a:lnSpc>
            </a:pPr>
            <a:r>
              <a:rPr lang="ko-KR" altLang="en-US" sz="2800" b="0" i="0" u="none" strike="noStrike" spc="-200" dirty="0" err="1">
                <a:solidFill>
                  <a:srgbClr val="000000"/>
                </a:solidFill>
                <a:latin typeface="+mj-ea"/>
                <a:ea typeface="+mj-ea"/>
              </a:rPr>
              <a:t>석사학위</a:t>
            </a:r>
            <a:r>
              <a:rPr lang="ko-KR" altLang="en-US" sz="2800" spc="-200" dirty="0" err="1">
                <a:solidFill>
                  <a:srgbClr val="000000"/>
                </a:solidFill>
                <a:latin typeface="+mj-ea"/>
                <a:ea typeface="+mj-ea"/>
              </a:rPr>
              <a:t>청구논문</a:t>
            </a:r>
            <a:r>
              <a:rPr lang="ko-KR" altLang="en-US" sz="2800" b="0" i="0" u="none" strike="noStrike" spc="-200" dirty="0" err="1">
                <a:solidFill>
                  <a:srgbClr val="000000"/>
                </a:solidFill>
                <a:latin typeface="+mj-ea"/>
                <a:ea typeface="+mj-ea"/>
              </a:rPr>
              <a:t>심사</a:t>
            </a:r>
            <a:endParaRPr lang="ko-KR" sz="2800" b="0" i="0" u="none" strike="noStrike" spc="-20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4FCBD-A18F-7ED9-D436-5A8D04875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0338215-31DF-179D-5487-47BAAB7A7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6A77F43C-5E0E-74E6-9117-F599CFEC9744}"/>
              </a:ext>
            </a:extLst>
          </p:cNvPr>
          <p:cNvSpPr txBox="1"/>
          <p:nvPr/>
        </p:nvSpPr>
        <p:spPr>
          <a:xfrm>
            <a:off x="688340" y="33307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en-US" altLang="ko-KR" sz="48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800" b="0" i="0" u="none" strike="noStrike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* (1/4)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CD7A12C9-29F3-B0E9-5620-F1FFA46AAC40}"/>
              </a:ext>
            </a:extLst>
          </p:cNvPr>
          <p:cNvSpPr txBox="1"/>
          <p:nvPr/>
        </p:nvSpPr>
        <p:spPr>
          <a:xfrm>
            <a:off x="914400" y="1191201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D76A7E1-77D7-3CFB-B6E4-CCC1A4F1F98D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84AC8-88E3-1B25-76DD-7AA59CC73132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896E1EC-12DD-E2C1-F978-927732276618}"/>
              </a:ext>
            </a:extLst>
          </p:cNvPr>
          <p:cNvCxnSpPr>
            <a:cxnSpLocks/>
          </p:cNvCxnSpPr>
          <p:nvPr/>
        </p:nvCxnSpPr>
        <p:spPr>
          <a:xfrm>
            <a:off x="533400" y="11049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F388A1-DBF8-8192-7DB8-1F40C657D04E}"/>
              </a:ext>
            </a:extLst>
          </p:cNvPr>
          <p:cNvSpPr txBox="1"/>
          <p:nvPr/>
        </p:nvSpPr>
        <p:spPr>
          <a:xfrm>
            <a:off x="656385" y="9818864"/>
            <a:ext cx="15703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</a:t>
            </a:r>
            <a:r>
              <a:rPr lang="en-US" altLang="ko-KR" sz="18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https://pytorch-geometric.readthedocs.io/en/latest/tutorial/distributed_pyg.html</a:t>
            </a:r>
            <a:endParaRPr lang="ko-KR" altLang="ko-KR" sz="1800" kern="100" dirty="0">
              <a:effectLst/>
              <a:latin typeface="Book Antiqua" panose="02040602050305030304" pitchFamily="18" charset="0"/>
              <a:ea typeface="HY신명조" panose="02030600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962" name="그림 961">
            <a:extLst>
              <a:ext uri="{FF2B5EF4-FFF2-40B4-BE49-F238E27FC236}">
                <a16:creationId xmlns:a16="http://schemas.microsoft.com/office/drawing/2014/main" id="{F8DAEE64-321C-C2FC-6158-9D7CC946A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398" y="1276439"/>
            <a:ext cx="15804276" cy="830229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7C8EA44-3E2B-84EE-6F64-614D6F2A7CD8}"/>
              </a:ext>
            </a:extLst>
          </p:cNvPr>
          <p:cNvSpPr/>
          <p:nvPr/>
        </p:nvSpPr>
        <p:spPr>
          <a:xfrm>
            <a:off x="1108188" y="1251254"/>
            <a:ext cx="4225811" cy="29778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ACD67E-60AC-C52C-4456-357BB8299DB2}"/>
              </a:ext>
            </a:extLst>
          </p:cNvPr>
          <p:cNvSpPr/>
          <p:nvPr/>
        </p:nvSpPr>
        <p:spPr>
          <a:xfrm>
            <a:off x="1091398" y="4806682"/>
            <a:ext cx="4225811" cy="48950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EF6A7EF-98A0-F97C-E728-F0E0AB00B6B6}"/>
              </a:ext>
            </a:extLst>
          </p:cNvPr>
          <p:cNvSpPr/>
          <p:nvPr/>
        </p:nvSpPr>
        <p:spPr>
          <a:xfrm>
            <a:off x="5851256" y="1219911"/>
            <a:ext cx="3200400" cy="85329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160082F-D2D0-B27F-F7D6-C5E8C8945E49}"/>
              </a:ext>
            </a:extLst>
          </p:cNvPr>
          <p:cNvSpPr/>
          <p:nvPr/>
        </p:nvSpPr>
        <p:spPr>
          <a:xfrm>
            <a:off x="9659542" y="2247900"/>
            <a:ext cx="7308460" cy="5943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472D16-5F3E-A350-067C-A0152BAFB611}"/>
              </a:ext>
            </a:extLst>
          </p:cNvPr>
          <p:cNvSpPr/>
          <p:nvPr/>
        </p:nvSpPr>
        <p:spPr>
          <a:xfrm>
            <a:off x="11943304" y="5080821"/>
            <a:ext cx="2562851" cy="6935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93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419AE-01A2-B196-99F3-95BA609D0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그림 714">
            <a:extLst>
              <a:ext uri="{FF2B5EF4-FFF2-40B4-BE49-F238E27FC236}">
                <a16:creationId xmlns:a16="http://schemas.microsoft.com/office/drawing/2014/main" id="{AA364C77-8B36-C0FC-578C-2F7A59C9C5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3655"/>
          <a:stretch/>
        </p:blipFill>
        <p:spPr>
          <a:xfrm>
            <a:off x="12788660" y="2327967"/>
            <a:ext cx="3681320" cy="73406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784F31B4-2DEB-C585-FFCF-1C031C73B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1B40ADB-10A7-0CC9-2B8D-06489DE48FA5}"/>
              </a:ext>
            </a:extLst>
          </p:cNvPr>
          <p:cNvSpPr txBox="1"/>
          <p:nvPr/>
        </p:nvSpPr>
        <p:spPr>
          <a:xfrm>
            <a:off x="688340" y="33307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en-US" altLang="ko-KR" sz="48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800" b="0" i="0" u="none" strike="noStrike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r>
              <a:rPr lang="en-US" altLang="ko-KR" sz="4800" spc="-1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(2/4)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6F3C9A6C-1FC4-C007-0BA9-A733B1074ECD}"/>
              </a:ext>
            </a:extLst>
          </p:cNvPr>
          <p:cNvSpPr txBox="1"/>
          <p:nvPr/>
        </p:nvSpPr>
        <p:spPr>
          <a:xfrm>
            <a:off x="1028700" y="1222079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B384CF-7889-0A27-75AC-2F16CB57E653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0374F0-A849-A142-E2AE-75F48245D2B7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D91615-45EC-11F4-936D-7314C96F69DB}"/>
              </a:ext>
            </a:extLst>
          </p:cNvPr>
          <p:cNvSpPr/>
          <p:nvPr/>
        </p:nvSpPr>
        <p:spPr>
          <a:xfrm>
            <a:off x="12571197" y="2171700"/>
            <a:ext cx="4116246" cy="27302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20E95D-D939-33B1-76BD-8BCB60A9CEC5}"/>
              </a:ext>
            </a:extLst>
          </p:cNvPr>
          <p:cNvSpPr/>
          <p:nvPr/>
        </p:nvSpPr>
        <p:spPr>
          <a:xfrm>
            <a:off x="12571197" y="5372100"/>
            <a:ext cx="4116246" cy="43892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294F11C-4F81-9536-495E-219E57CA9795}"/>
              </a:ext>
            </a:extLst>
          </p:cNvPr>
          <p:cNvCxnSpPr>
            <a:cxnSpLocks/>
          </p:cNvCxnSpPr>
          <p:nvPr/>
        </p:nvCxnSpPr>
        <p:spPr>
          <a:xfrm>
            <a:off x="533400" y="11049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4">
            <a:extLst>
              <a:ext uri="{FF2B5EF4-FFF2-40B4-BE49-F238E27FC236}">
                <a16:creationId xmlns:a16="http://schemas.microsoft.com/office/drawing/2014/main" id="{20A5F024-66CB-2EF5-6F96-40490AC358BA}"/>
              </a:ext>
            </a:extLst>
          </p:cNvPr>
          <p:cNvSpPr txBox="1"/>
          <p:nvPr/>
        </p:nvSpPr>
        <p:spPr>
          <a:xfrm>
            <a:off x="768987" y="1500445"/>
            <a:ext cx="7620000" cy="567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C99E458F-C074-7BBA-64EF-DE9E97CEDFF7}"/>
              </a:ext>
            </a:extLst>
          </p:cNvPr>
          <p:cNvSpPr txBox="1"/>
          <p:nvPr/>
        </p:nvSpPr>
        <p:spPr>
          <a:xfrm>
            <a:off x="764892" y="1497554"/>
            <a:ext cx="9984685" cy="567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arenR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그래프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단계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마스터 노드에서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METIS*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로 그래프 데이터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METIS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는 많이 사용되는 그래프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알고리즘 중 하나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arenR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파티션 할당 단계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마스터 노드의 파티션을 각 워커 노드로 할당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데이터 저장 방식에 따라 할당 방법이 다름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82E429B-C528-3127-6065-B20D2455A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2458" y="203287"/>
            <a:ext cx="3363960" cy="17660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21C45A-7040-6F4A-113E-4FCCA8B39378}"/>
              </a:ext>
            </a:extLst>
          </p:cNvPr>
          <p:cNvSpPr txBox="1"/>
          <p:nvPr/>
        </p:nvSpPr>
        <p:spPr>
          <a:xfrm>
            <a:off x="222994" y="9465903"/>
            <a:ext cx="11969006" cy="706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8900" indent="-88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1400" spc="-100" dirty="0">
                <a:solidFill>
                  <a:srgbClr val="000000"/>
                </a:solidFill>
                <a:latin typeface="SpoqaHanSans-Regular"/>
              </a:rPr>
              <a:t>* </a:t>
            </a:r>
            <a:r>
              <a:rPr lang="en-US" altLang="ko-KR" sz="14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G. </a:t>
            </a:r>
            <a:r>
              <a:rPr lang="en-US" altLang="ko-KR" sz="1400" kern="100" spc="-1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Karypis</a:t>
            </a:r>
            <a:r>
              <a:rPr lang="en-US" altLang="ko-KR" sz="14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 and Vipin Kumar, “METIS: A Software Package for Partitioning Unstructured Graphs, Partitioning Meshes, and Computing Fill-Reducing Orderings of Sparse Matrices,” </a:t>
            </a:r>
            <a:r>
              <a:rPr lang="en-US" altLang="ko-KR" sz="1400" i="1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Computer Science &amp; Engineering (CS&amp;E) Technical Reports</a:t>
            </a:r>
            <a:r>
              <a:rPr lang="en-US" altLang="ko-KR" sz="14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, 1997.</a:t>
            </a:r>
            <a:endParaRPr lang="ko-KR" altLang="ko-KR" sz="1400" kern="100" dirty="0">
              <a:effectLst/>
              <a:latin typeface="Book Antiqua" panose="02040602050305030304" pitchFamily="18" charset="0"/>
              <a:ea typeface="HY신명조" panose="02030600000101010101" pitchFamily="18" charset="-127"/>
              <a:cs typeface="Times New Roman" panose="02020603050405020304" pitchFamily="18" charset="0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CD2DC88-088E-8462-5B65-D674223D78F7}"/>
              </a:ext>
            </a:extLst>
          </p:cNvPr>
          <p:cNvCxnSpPr>
            <a:cxnSpLocks/>
          </p:cNvCxnSpPr>
          <p:nvPr/>
        </p:nvCxnSpPr>
        <p:spPr>
          <a:xfrm flipH="1">
            <a:off x="12788660" y="1969375"/>
            <a:ext cx="1703798" cy="35859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8F8868B-635D-BE85-94E6-B93952E8CCF9}"/>
              </a:ext>
            </a:extLst>
          </p:cNvPr>
          <p:cNvCxnSpPr>
            <a:cxnSpLocks/>
          </p:cNvCxnSpPr>
          <p:nvPr/>
        </p:nvCxnSpPr>
        <p:spPr>
          <a:xfrm>
            <a:off x="15316200" y="1969375"/>
            <a:ext cx="1144519" cy="35859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743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E9B4B-34CA-7B05-48F4-2EB44C2DB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B8E36EFD-BDDE-2FC8-F443-11572A6E5C2E}"/>
              </a:ext>
            </a:extLst>
          </p:cNvPr>
          <p:cNvSpPr/>
          <p:nvPr/>
        </p:nvSpPr>
        <p:spPr>
          <a:xfrm>
            <a:off x="1600200" y="4894623"/>
            <a:ext cx="2871844" cy="381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E2E7C0F-ABBE-3F8A-135C-118CED0DA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3F80B0AA-B292-A134-B229-3029D1A2FB99}"/>
              </a:ext>
            </a:extLst>
          </p:cNvPr>
          <p:cNvSpPr txBox="1"/>
          <p:nvPr/>
        </p:nvSpPr>
        <p:spPr>
          <a:xfrm>
            <a:off x="688340" y="33307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en-US" altLang="ko-KR" sz="48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800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 (3/4)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C2A752BE-795E-BC6D-F6A4-2E809C00E5E2}"/>
              </a:ext>
            </a:extLst>
          </p:cNvPr>
          <p:cNvSpPr txBox="1"/>
          <p:nvPr/>
        </p:nvSpPr>
        <p:spPr>
          <a:xfrm>
            <a:off x="914400" y="1191201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C70A157-6B5F-BCF6-DCDE-C700E99E31A0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F464F5-BC01-7A8D-250F-A03239D705EF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F7FC2D2-6CB7-76FA-E15A-243C98C48797}"/>
              </a:ext>
            </a:extLst>
          </p:cNvPr>
          <p:cNvCxnSpPr>
            <a:cxnSpLocks/>
          </p:cNvCxnSpPr>
          <p:nvPr/>
        </p:nvCxnSpPr>
        <p:spPr>
          <a:xfrm>
            <a:off x="533400" y="11049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4">
            <a:extLst>
              <a:ext uri="{FF2B5EF4-FFF2-40B4-BE49-F238E27FC236}">
                <a16:creationId xmlns:a16="http://schemas.microsoft.com/office/drawing/2014/main" id="{EA948D6F-848B-9367-4783-196EDEFCE406}"/>
              </a:ext>
            </a:extLst>
          </p:cNvPr>
          <p:cNvSpPr txBox="1"/>
          <p:nvPr/>
        </p:nvSpPr>
        <p:spPr>
          <a:xfrm>
            <a:off x="688340" y="1398689"/>
            <a:ext cx="9217660" cy="345834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spc="-100" dirty="0">
                <a:solidFill>
                  <a:srgbClr val="000000"/>
                </a:solidFill>
                <a:latin typeface="SpoqaHanSans-Regular"/>
              </a:rPr>
              <a:t>3)  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샘플링 단계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각 워커 노드는 할당 받은 파티션으로 서브그래프 생성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만약 필요한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정보가 다른 파티션에 있다면 </a:t>
            </a:r>
            <a:b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</a:b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RPC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통신으로 전달 받을 수 있음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557" name="TextBox 556">
            <a:extLst>
              <a:ext uri="{FF2B5EF4-FFF2-40B4-BE49-F238E27FC236}">
                <a16:creationId xmlns:a16="http://schemas.microsoft.com/office/drawing/2014/main" id="{EC0C6A89-EA4F-9C95-7414-6199FD53AAE5}"/>
              </a:ext>
            </a:extLst>
          </p:cNvPr>
          <p:cNvSpPr txBox="1"/>
          <p:nvPr/>
        </p:nvSpPr>
        <p:spPr>
          <a:xfrm>
            <a:off x="4812333" y="8910625"/>
            <a:ext cx="3623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Remote Procedure Call</a:t>
            </a:r>
            <a:endParaRPr lang="ko-KR" altLang="en-US" sz="2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DF1EE5-DD44-29EC-9A94-953EDA801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2458" y="203287"/>
            <a:ext cx="3363960" cy="17660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23D57EBA-5FB8-B2EA-075E-DBFA65E3FE7D}"/>
              </a:ext>
            </a:extLst>
          </p:cNvPr>
          <p:cNvSpPr/>
          <p:nvPr/>
        </p:nvSpPr>
        <p:spPr>
          <a:xfrm>
            <a:off x="1809649" y="5265545"/>
            <a:ext cx="2426329" cy="3132499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78713C-0CC7-9F39-B89A-79816C280742}"/>
              </a:ext>
            </a:extLst>
          </p:cNvPr>
          <p:cNvSpPr txBox="1"/>
          <p:nvPr/>
        </p:nvSpPr>
        <p:spPr>
          <a:xfrm>
            <a:off x="2430187" y="5265545"/>
            <a:ext cx="139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dirty="0">
                <a:solidFill>
                  <a:prstClr val="black"/>
                </a:solidFill>
                <a:latin typeface="맑은 고딕" panose="02110004020202020204"/>
              </a:rPr>
              <a:t>Partition0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3F203FF2-6504-BD85-5E7B-7EDA38AB3CCF}"/>
              </a:ext>
            </a:extLst>
          </p:cNvPr>
          <p:cNvSpPr/>
          <p:nvPr/>
        </p:nvSpPr>
        <p:spPr>
          <a:xfrm>
            <a:off x="3188794" y="5873390"/>
            <a:ext cx="406400" cy="384704"/>
          </a:xfrm>
          <a:prstGeom prst="ellipse">
            <a:avLst/>
          </a:prstGeom>
          <a:solidFill>
            <a:srgbClr val="0E2841">
              <a:lumMod val="25000"/>
              <a:lumOff val="75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0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611AC9F-0A6A-44AE-B93C-646022324032}"/>
              </a:ext>
            </a:extLst>
          </p:cNvPr>
          <p:cNvSpPr/>
          <p:nvPr/>
        </p:nvSpPr>
        <p:spPr>
          <a:xfrm rot="20958093">
            <a:off x="2141610" y="6065742"/>
            <a:ext cx="406400" cy="384704"/>
          </a:xfrm>
          <a:prstGeom prst="ellipse">
            <a:avLst/>
          </a:prstGeom>
          <a:solidFill>
            <a:srgbClr val="4EA72E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894D1D3D-E0D9-2AC2-3C8E-33E141984EEF}"/>
              </a:ext>
            </a:extLst>
          </p:cNvPr>
          <p:cNvSpPr/>
          <p:nvPr/>
        </p:nvSpPr>
        <p:spPr>
          <a:xfrm>
            <a:off x="3129945" y="6831794"/>
            <a:ext cx="406400" cy="384704"/>
          </a:xfrm>
          <a:prstGeom prst="ellipse">
            <a:avLst/>
          </a:prstGeom>
          <a:solidFill>
            <a:srgbClr val="4EA72E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DC4E3F2-63EE-C53D-ECB4-4951070DD49B}"/>
              </a:ext>
            </a:extLst>
          </p:cNvPr>
          <p:cNvSpPr/>
          <p:nvPr/>
        </p:nvSpPr>
        <p:spPr>
          <a:xfrm>
            <a:off x="2139208" y="6881311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BF0D1D9-B920-7D60-A501-2AC289D77E89}"/>
              </a:ext>
            </a:extLst>
          </p:cNvPr>
          <p:cNvSpPr/>
          <p:nvPr/>
        </p:nvSpPr>
        <p:spPr>
          <a:xfrm rot="183609">
            <a:off x="3547873" y="7367123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BEF9846-6322-01A5-5894-61B685B3DBC9}"/>
              </a:ext>
            </a:extLst>
          </p:cNvPr>
          <p:cNvCxnSpPr>
            <a:cxnSpLocks/>
            <a:stCxn id="54" idx="6"/>
            <a:endCxn id="53" idx="2"/>
          </p:cNvCxnSpPr>
          <p:nvPr/>
        </p:nvCxnSpPr>
        <p:spPr>
          <a:xfrm flipV="1">
            <a:off x="2544478" y="6065742"/>
            <a:ext cx="644316" cy="15463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C2F81796-6526-33C7-36CA-16B01A9F200C}"/>
              </a:ext>
            </a:extLst>
          </p:cNvPr>
          <p:cNvCxnSpPr>
            <a:cxnSpLocks/>
            <a:stCxn id="54" idx="4"/>
            <a:endCxn id="56" idx="0"/>
          </p:cNvCxnSpPr>
          <p:nvPr/>
        </p:nvCxnSpPr>
        <p:spPr>
          <a:xfrm flipH="1">
            <a:off x="2342408" y="6447103"/>
            <a:ext cx="38110" cy="434208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301CF701-360E-C4BB-A7BA-723A56DECFA2}"/>
              </a:ext>
            </a:extLst>
          </p:cNvPr>
          <p:cNvCxnSpPr>
            <a:cxnSpLocks/>
            <a:stCxn id="56" idx="6"/>
            <a:endCxn id="55" idx="2"/>
          </p:cNvCxnSpPr>
          <p:nvPr/>
        </p:nvCxnSpPr>
        <p:spPr>
          <a:xfrm flipV="1">
            <a:off x="2545608" y="7024146"/>
            <a:ext cx="584337" cy="49517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9DF04FE4-64D5-D6B9-4BBC-F7BEC22A66C2}"/>
              </a:ext>
            </a:extLst>
          </p:cNvPr>
          <p:cNvCxnSpPr>
            <a:cxnSpLocks/>
            <a:stCxn id="55" idx="0"/>
            <a:endCxn id="53" idx="4"/>
          </p:cNvCxnSpPr>
          <p:nvPr/>
        </p:nvCxnSpPr>
        <p:spPr>
          <a:xfrm flipV="1">
            <a:off x="3333145" y="6258094"/>
            <a:ext cx="58849" cy="57370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05707F8C-FFAF-786B-CC65-B137E97C6DA3}"/>
              </a:ext>
            </a:extLst>
          </p:cNvPr>
          <p:cNvCxnSpPr>
            <a:cxnSpLocks/>
            <a:stCxn id="57" idx="1"/>
            <a:endCxn id="55" idx="5"/>
          </p:cNvCxnSpPr>
          <p:nvPr/>
        </p:nvCxnSpPr>
        <p:spPr>
          <a:xfrm flipH="1" flipV="1">
            <a:off x="3476829" y="7160159"/>
            <a:ext cx="138026" cy="255826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63" name="타원 62">
            <a:extLst>
              <a:ext uri="{FF2B5EF4-FFF2-40B4-BE49-F238E27FC236}">
                <a16:creationId xmlns:a16="http://schemas.microsoft.com/office/drawing/2014/main" id="{D4ADF3B2-0E03-74A9-8235-89802BAB2D24}"/>
              </a:ext>
            </a:extLst>
          </p:cNvPr>
          <p:cNvSpPr/>
          <p:nvPr/>
        </p:nvSpPr>
        <p:spPr>
          <a:xfrm>
            <a:off x="5666613" y="6004383"/>
            <a:ext cx="406400" cy="38470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12" name="직선 연결선 511">
            <a:extLst>
              <a:ext uri="{FF2B5EF4-FFF2-40B4-BE49-F238E27FC236}">
                <a16:creationId xmlns:a16="http://schemas.microsoft.com/office/drawing/2014/main" id="{E817FDC5-7700-24A3-5CAE-4620F3D94C88}"/>
              </a:ext>
            </a:extLst>
          </p:cNvPr>
          <p:cNvCxnSpPr>
            <a:cxnSpLocks/>
            <a:stCxn id="63" idx="2"/>
            <a:endCxn id="53" idx="6"/>
          </p:cNvCxnSpPr>
          <p:nvPr/>
        </p:nvCxnSpPr>
        <p:spPr>
          <a:xfrm flipH="1" flipV="1">
            <a:off x="3595194" y="6065742"/>
            <a:ext cx="2071419" cy="130993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513" name="화살표: 오른쪽 512">
            <a:extLst>
              <a:ext uri="{FF2B5EF4-FFF2-40B4-BE49-F238E27FC236}">
                <a16:creationId xmlns:a16="http://schemas.microsoft.com/office/drawing/2014/main" id="{D313173A-F29F-0E41-B4F1-5DEE037D1829}"/>
              </a:ext>
            </a:extLst>
          </p:cNvPr>
          <p:cNvSpPr/>
          <p:nvPr/>
        </p:nvSpPr>
        <p:spPr>
          <a:xfrm>
            <a:off x="8425723" y="6587908"/>
            <a:ext cx="537629" cy="430077"/>
          </a:xfrm>
          <a:prstGeom prst="rightArrow">
            <a:avLst/>
          </a:prstGeom>
          <a:solidFill>
            <a:srgbClr val="15608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4" name="타원 513">
            <a:extLst>
              <a:ext uri="{FF2B5EF4-FFF2-40B4-BE49-F238E27FC236}">
                <a16:creationId xmlns:a16="http://schemas.microsoft.com/office/drawing/2014/main" id="{588B44E2-958D-40E6-8F89-F3195F4ADF1B}"/>
              </a:ext>
            </a:extLst>
          </p:cNvPr>
          <p:cNvSpPr/>
          <p:nvPr/>
        </p:nvSpPr>
        <p:spPr>
          <a:xfrm>
            <a:off x="10231693" y="5435472"/>
            <a:ext cx="406400" cy="384704"/>
          </a:xfrm>
          <a:prstGeom prst="ellipse">
            <a:avLst/>
          </a:prstGeom>
          <a:solidFill>
            <a:srgbClr val="0E2841">
              <a:lumMod val="10000"/>
              <a:lumOff val="90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0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15" name="직선 연결선 514">
            <a:extLst>
              <a:ext uri="{FF2B5EF4-FFF2-40B4-BE49-F238E27FC236}">
                <a16:creationId xmlns:a16="http://schemas.microsoft.com/office/drawing/2014/main" id="{1D6793C6-C0B9-21DB-A12B-A3F736CDD467}"/>
              </a:ext>
            </a:extLst>
          </p:cNvPr>
          <p:cNvCxnSpPr>
            <a:cxnSpLocks/>
            <a:stCxn id="516" idx="0"/>
            <a:endCxn id="514" idx="3"/>
          </p:cNvCxnSpPr>
          <p:nvPr/>
        </p:nvCxnSpPr>
        <p:spPr>
          <a:xfrm flipV="1">
            <a:off x="9605874" y="5763837"/>
            <a:ext cx="685335" cy="696989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516" name="타원 515">
            <a:extLst>
              <a:ext uri="{FF2B5EF4-FFF2-40B4-BE49-F238E27FC236}">
                <a16:creationId xmlns:a16="http://schemas.microsoft.com/office/drawing/2014/main" id="{32003718-BBEB-B3FD-C31E-2596C6305379}"/>
              </a:ext>
            </a:extLst>
          </p:cNvPr>
          <p:cNvSpPr/>
          <p:nvPr/>
        </p:nvSpPr>
        <p:spPr>
          <a:xfrm>
            <a:off x="9402674" y="6460826"/>
            <a:ext cx="406400" cy="384704"/>
          </a:xfrm>
          <a:prstGeom prst="ellipse">
            <a:avLst/>
          </a:prstGeom>
          <a:solidFill>
            <a:srgbClr val="4EA72E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7" name="타원 516">
            <a:extLst>
              <a:ext uri="{FF2B5EF4-FFF2-40B4-BE49-F238E27FC236}">
                <a16:creationId xmlns:a16="http://schemas.microsoft.com/office/drawing/2014/main" id="{9D582F91-41E0-9B34-51CF-F3DE2DC17403}"/>
              </a:ext>
            </a:extLst>
          </p:cNvPr>
          <p:cNvSpPr/>
          <p:nvPr/>
        </p:nvSpPr>
        <p:spPr>
          <a:xfrm>
            <a:off x="10290108" y="6460826"/>
            <a:ext cx="406400" cy="384704"/>
          </a:xfrm>
          <a:prstGeom prst="ellipse">
            <a:avLst/>
          </a:prstGeom>
          <a:solidFill>
            <a:srgbClr val="4EA72E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8" name="타원 517">
            <a:extLst>
              <a:ext uri="{FF2B5EF4-FFF2-40B4-BE49-F238E27FC236}">
                <a16:creationId xmlns:a16="http://schemas.microsoft.com/office/drawing/2014/main" id="{03EB79D4-D3CB-842D-4226-85202E4CB96B}"/>
              </a:ext>
            </a:extLst>
          </p:cNvPr>
          <p:cNvSpPr/>
          <p:nvPr/>
        </p:nvSpPr>
        <p:spPr>
          <a:xfrm>
            <a:off x="11175555" y="6462784"/>
            <a:ext cx="406400" cy="38470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19" name="직선 연결선 518">
            <a:extLst>
              <a:ext uri="{FF2B5EF4-FFF2-40B4-BE49-F238E27FC236}">
                <a16:creationId xmlns:a16="http://schemas.microsoft.com/office/drawing/2014/main" id="{16A3C59B-43E5-8EE5-50C6-6A6E4B0603EE}"/>
              </a:ext>
            </a:extLst>
          </p:cNvPr>
          <p:cNvCxnSpPr>
            <a:cxnSpLocks/>
            <a:stCxn id="517" idx="0"/>
            <a:endCxn id="514" idx="4"/>
          </p:cNvCxnSpPr>
          <p:nvPr/>
        </p:nvCxnSpPr>
        <p:spPr>
          <a:xfrm flipH="1" flipV="1">
            <a:off x="10434893" y="5820176"/>
            <a:ext cx="58415" cy="64065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20" name="직선 연결선 519">
            <a:extLst>
              <a:ext uri="{FF2B5EF4-FFF2-40B4-BE49-F238E27FC236}">
                <a16:creationId xmlns:a16="http://schemas.microsoft.com/office/drawing/2014/main" id="{D376877A-F2C0-7647-3982-D1F9BFED396E}"/>
              </a:ext>
            </a:extLst>
          </p:cNvPr>
          <p:cNvCxnSpPr>
            <a:cxnSpLocks/>
            <a:stCxn id="559" idx="2"/>
            <a:endCxn id="57" idx="6"/>
          </p:cNvCxnSpPr>
          <p:nvPr/>
        </p:nvCxnSpPr>
        <p:spPr>
          <a:xfrm flipH="1" flipV="1">
            <a:off x="3953983" y="7570323"/>
            <a:ext cx="1737544" cy="94433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521" name="직선 연결선 520">
            <a:extLst>
              <a:ext uri="{FF2B5EF4-FFF2-40B4-BE49-F238E27FC236}">
                <a16:creationId xmlns:a16="http://schemas.microsoft.com/office/drawing/2014/main" id="{D2F81710-D08D-FC4D-CF18-89D2E9B1787A}"/>
              </a:ext>
            </a:extLst>
          </p:cNvPr>
          <p:cNvCxnSpPr>
            <a:cxnSpLocks/>
            <a:stCxn id="518" idx="0"/>
            <a:endCxn id="514" idx="5"/>
          </p:cNvCxnSpPr>
          <p:nvPr/>
        </p:nvCxnSpPr>
        <p:spPr>
          <a:xfrm flipH="1" flipV="1">
            <a:off x="10578577" y="5763837"/>
            <a:ext cx="800178" cy="698947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522" name="사각형: 둥근 모서리 521">
            <a:extLst>
              <a:ext uri="{FF2B5EF4-FFF2-40B4-BE49-F238E27FC236}">
                <a16:creationId xmlns:a16="http://schemas.microsoft.com/office/drawing/2014/main" id="{46C152A3-4652-D107-10F5-F09DF1377959}"/>
              </a:ext>
            </a:extLst>
          </p:cNvPr>
          <p:cNvSpPr/>
          <p:nvPr/>
        </p:nvSpPr>
        <p:spPr>
          <a:xfrm>
            <a:off x="9350558" y="6324372"/>
            <a:ext cx="1401140" cy="773646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3" name="TextBox 522">
            <a:extLst>
              <a:ext uri="{FF2B5EF4-FFF2-40B4-BE49-F238E27FC236}">
                <a16:creationId xmlns:a16="http://schemas.microsoft.com/office/drawing/2014/main" id="{AD1D0B7F-EBE5-5280-F1D4-692B5CDAB503}"/>
              </a:ext>
            </a:extLst>
          </p:cNvPr>
          <p:cNvSpPr txBox="1"/>
          <p:nvPr/>
        </p:nvSpPr>
        <p:spPr>
          <a:xfrm>
            <a:off x="9776040" y="6814142"/>
            <a:ext cx="5503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>
                <a:solidFill>
                  <a:prstClr val="black"/>
                </a:solidFill>
                <a:latin typeface="맑은 고딕" panose="02110004020202020204"/>
              </a:rPr>
              <a:t>Local</a:t>
            </a:r>
          </a:p>
        </p:txBody>
      </p:sp>
      <p:sp>
        <p:nvSpPr>
          <p:cNvPr id="524" name="사각형: 둥근 모서리 523">
            <a:extLst>
              <a:ext uri="{FF2B5EF4-FFF2-40B4-BE49-F238E27FC236}">
                <a16:creationId xmlns:a16="http://schemas.microsoft.com/office/drawing/2014/main" id="{4C5B0065-4F9B-3B86-3CF4-AF6203D890B7}"/>
              </a:ext>
            </a:extLst>
          </p:cNvPr>
          <p:cNvSpPr/>
          <p:nvPr/>
        </p:nvSpPr>
        <p:spPr>
          <a:xfrm>
            <a:off x="11095892" y="6317495"/>
            <a:ext cx="570232" cy="773646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C8101BC7-6D7F-A096-2541-033240FCB31C}"/>
              </a:ext>
            </a:extLst>
          </p:cNvPr>
          <p:cNvSpPr txBox="1"/>
          <p:nvPr/>
        </p:nvSpPr>
        <p:spPr>
          <a:xfrm>
            <a:off x="11021085" y="6829194"/>
            <a:ext cx="1399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>
                <a:solidFill>
                  <a:srgbClr val="FF0000"/>
                </a:solidFill>
                <a:latin typeface="맑은 고딕" panose="02110004020202020204"/>
              </a:rPr>
              <a:t>Remote</a:t>
            </a:r>
          </a:p>
        </p:txBody>
      </p:sp>
      <p:sp>
        <p:nvSpPr>
          <p:cNvPr id="526" name="사각형: 둥근 모서리 525">
            <a:extLst>
              <a:ext uri="{FF2B5EF4-FFF2-40B4-BE49-F238E27FC236}">
                <a16:creationId xmlns:a16="http://schemas.microsoft.com/office/drawing/2014/main" id="{2CF88DDB-B6CF-70F3-D6D8-799682D3F4A8}"/>
              </a:ext>
            </a:extLst>
          </p:cNvPr>
          <p:cNvSpPr/>
          <p:nvPr/>
        </p:nvSpPr>
        <p:spPr>
          <a:xfrm>
            <a:off x="5444049" y="5236698"/>
            <a:ext cx="2426329" cy="3132499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8" name="TextBox 557">
            <a:extLst>
              <a:ext uri="{FF2B5EF4-FFF2-40B4-BE49-F238E27FC236}">
                <a16:creationId xmlns:a16="http://schemas.microsoft.com/office/drawing/2014/main" id="{326B48E9-91FD-B6B2-E7EA-C5F3EF0EA6CD}"/>
              </a:ext>
            </a:extLst>
          </p:cNvPr>
          <p:cNvSpPr txBox="1"/>
          <p:nvPr/>
        </p:nvSpPr>
        <p:spPr>
          <a:xfrm>
            <a:off x="6081654" y="5267324"/>
            <a:ext cx="139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dirty="0">
                <a:solidFill>
                  <a:prstClr val="black"/>
                </a:solidFill>
                <a:latin typeface="맑은 고딕" panose="02110004020202020204"/>
              </a:rPr>
              <a:t>Partition1</a:t>
            </a:r>
          </a:p>
        </p:txBody>
      </p:sp>
      <p:sp>
        <p:nvSpPr>
          <p:cNvPr id="559" name="타원 558">
            <a:extLst>
              <a:ext uri="{FF2B5EF4-FFF2-40B4-BE49-F238E27FC236}">
                <a16:creationId xmlns:a16="http://schemas.microsoft.com/office/drawing/2014/main" id="{DFEC7648-C95D-7C0E-1CB3-C183D8F15685}"/>
              </a:ext>
            </a:extLst>
          </p:cNvPr>
          <p:cNvSpPr/>
          <p:nvPr/>
        </p:nvSpPr>
        <p:spPr>
          <a:xfrm rot="183609">
            <a:off x="5691237" y="7483252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0" name="타원 559">
            <a:extLst>
              <a:ext uri="{FF2B5EF4-FFF2-40B4-BE49-F238E27FC236}">
                <a16:creationId xmlns:a16="http://schemas.microsoft.com/office/drawing/2014/main" id="{D1075848-91A3-6135-3414-C954CD633095}"/>
              </a:ext>
            </a:extLst>
          </p:cNvPr>
          <p:cNvSpPr/>
          <p:nvPr/>
        </p:nvSpPr>
        <p:spPr>
          <a:xfrm rot="183609">
            <a:off x="7040199" y="5921858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1" name="타원 560">
            <a:extLst>
              <a:ext uri="{FF2B5EF4-FFF2-40B4-BE49-F238E27FC236}">
                <a16:creationId xmlns:a16="http://schemas.microsoft.com/office/drawing/2014/main" id="{1C07A1CE-CF02-1744-5D25-78415496ABE2}"/>
              </a:ext>
            </a:extLst>
          </p:cNvPr>
          <p:cNvSpPr/>
          <p:nvPr/>
        </p:nvSpPr>
        <p:spPr>
          <a:xfrm rot="1189612">
            <a:off x="6959004" y="7436307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2" name="타원 561">
            <a:extLst>
              <a:ext uri="{FF2B5EF4-FFF2-40B4-BE49-F238E27FC236}">
                <a16:creationId xmlns:a16="http://schemas.microsoft.com/office/drawing/2014/main" id="{F62FF608-7583-B98A-63BC-0DFC576C7DF7}"/>
              </a:ext>
            </a:extLst>
          </p:cNvPr>
          <p:cNvSpPr/>
          <p:nvPr/>
        </p:nvSpPr>
        <p:spPr>
          <a:xfrm rot="183609">
            <a:off x="6384502" y="6600022"/>
            <a:ext cx="406400" cy="384704"/>
          </a:xfrm>
          <a:prstGeom prst="ellips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63" name="직선 연결선 562">
            <a:extLst>
              <a:ext uri="{FF2B5EF4-FFF2-40B4-BE49-F238E27FC236}">
                <a16:creationId xmlns:a16="http://schemas.microsoft.com/office/drawing/2014/main" id="{2045BF20-6D3A-B060-084A-25AB2F456E7D}"/>
              </a:ext>
            </a:extLst>
          </p:cNvPr>
          <p:cNvCxnSpPr>
            <a:cxnSpLocks/>
            <a:stCxn id="559" idx="7"/>
            <a:endCxn id="562" idx="3"/>
          </p:cNvCxnSpPr>
          <p:nvPr/>
        </p:nvCxnSpPr>
        <p:spPr>
          <a:xfrm flipV="1">
            <a:off x="6045177" y="6920523"/>
            <a:ext cx="391785" cy="626932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64" name="직선 연결선 563">
            <a:extLst>
              <a:ext uri="{FF2B5EF4-FFF2-40B4-BE49-F238E27FC236}">
                <a16:creationId xmlns:a16="http://schemas.microsoft.com/office/drawing/2014/main" id="{3551F497-CD70-D8A2-AC09-D0C3B80E2562}"/>
              </a:ext>
            </a:extLst>
          </p:cNvPr>
          <p:cNvCxnSpPr>
            <a:cxnSpLocks/>
            <a:stCxn id="562" idx="1"/>
            <a:endCxn id="63" idx="5"/>
          </p:cNvCxnSpPr>
          <p:nvPr/>
        </p:nvCxnSpPr>
        <p:spPr>
          <a:xfrm flipH="1" flipV="1">
            <a:off x="6013497" y="6332748"/>
            <a:ext cx="437987" cy="316136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65" name="직선 연결선 564">
            <a:extLst>
              <a:ext uri="{FF2B5EF4-FFF2-40B4-BE49-F238E27FC236}">
                <a16:creationId xmlns:a16="http://schemas.microsoft.com/office/drawing/2014/main" id="{116D24A9-BC40-46B3-65CA-18F6C39E3C50}"/>
              </a:ext>
            </a:extLst>
          </p:cNvPr>
          <p:cNvCxnSpPr>
            <a:cxnSpLocks/>
            <a:stCxn id="562" idx="7"/>
            <a:endCxn id="560" idx="3"/>
          </p:cNvCxnSpPr>
          <p:nvPr/>
        </p:nvCxnSpPr>
        <p:spPr>
          <a:xfrm flipV="1">
            <a:off x="6738442" y="6242359"/>
            <a:ext cx="354217" cy="421866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66" name="직선 연결선 565">
            <a:extLst>
              <a:ext uri="{FF2B5EF4-FFF2-40B4-BE49-F238E27FC236}">
                <a16:creationId xmlns:a16="http://schemas.microsoft.com/office/drawing/2014/main" id="{353AAB79-588D-7DFB-8594-FD80BCF2EC81}"/>
              </a:ext>
            </a:extLst>
          </p:cNvPr>
          <p:cNvCxnSpPr>
            <a:cxnSpLocks/>
            <a:stCxn id="559" idx="6"/>
            <a:endCxn id="561" idx="3"/>
          </p:cNvCxnSpPr>
          <p:nvPr/>
        </p:nvCxnSpPr>
        <p:spPr>
          <a:xfrm>
            <a:off x="6097347" y="7686452"/>
            <a:ext cx="883558" cy="21423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567" name="직선 연결선 566">
            <a:extLst>
              <a:ext uri="{FF2B5EF4-FFF2-40B4-BE49-F238E27FC236}">
                <a16:creationId xmlns:a16="http://schemas.microsoft.com/office/drawing/2014/main" id="{7CD7197B-592F-15D7-E735-357AFF041ADD}"/>
              </a:ext>
            </a:extLst>
          </p:cNvPr>
          <p:cNvCxnSpPr>
            <a:cxnSpLocks/>
            <a:stCxn id="561" idx="1"/>
            <a:endCxn id="562" idx="5"/>
          </p:cNvCxnSpPr>
          <p:nvPr/>
        </p:nvCxnSpPr>
        <p:spPr>
          <a:xfrm flipH="1" flipV="1">
            <a:off x="6723920" y="6935864"/>
            <a:ext cx="349250" cy="51611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6E83FE66-43EA-043E-57CE-378798A0BE7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411194" y="6292186"/>
            <a:ext cx="25902" cy="2683556"/>
          </a:xfrm>
          <a:prstGeom prst="curvedConnector3">
            <a:avLst>
              <a:gd name="adj1" fmla="val 98255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39CF60B3-E7B1-364B-DAA3-D0E5AC157794}"/>
              </a:ext>
            </a:extLst>
          </p:cNvPr>
          <p:cNvCxnSpPr>
            <a:cxnSpLocks/>
          </p:cNvCxnSpPr>
          <p:nvPr/>
        </p:nvCxnSpPr>
        <p:spPr>
          <a:xfrm rot="5400000">
            <a:off x="10411194" y="6873211"/>
            <a:ext cx="25902" cy="2683556"/>
          </a:xfrm>
          <a:prstGeom prst="curvedConnector3">
            <a:avLst>
              <a:gd name="adj1" fmla="val 98255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9B6770A-CE8E-27F2-69A9-243231559814}"/>
              </a:ext>
            </a:extLst>
          </p:cNvPr>
          <p:cNvSpPr txBox="1"/>
          <p:nvPr/>
        </p:nvSpPr>
        <p:spPr>
          <a:xfrm>
            <a:off x="9640928" y="7418856"/>
            <a:ext cx="1688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 Data request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786B66-E899-BA40-5AEB-3371673EC1FA}"/>
              </a:ext>
            </a:extLst>
          </p:cNvPr>
          <p:cNvSpPr txBox="1"/>
          <p:nvPr/>
        </p:nvSpPr>
        <p:spPr>
          <a:xfrm>
            <a:off x="9672917" y="8431768"/>
            <a:ext cx="1688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(2) Data send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EAA47EA-38C1-1A0D-9428-87D28E649C12}"/>
              </a:ext>
            </a:extLst>
          </p:cNvPr>
          <p:cNvSpPr txBox="1"/>
          <p:nvPr/>
        </p:nvSpPr>
        <p:spPr>
          <a:xfrm>
            <a:off x="10004008" y="7887706"/>
            <a:ext cx="789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spc="-100" dirty="0">
                <a:solidFill>
                  <a:srgbClr val="FF0000"/>
                </a:solidFill>
                <a:latin typeface="SpoqaHanSans-Regular"/>
              </a:rPr>
              <a:t>RPC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600158-1784-88A5-C849-3174E2B13EDA}"/>
              </a:ext>
            </a:extLst>
          </p:cNvPr>
          <p:cNvSpPr txBox="1"/>
          <p:nvPr/>
        </p:nvSpPr>
        <p:spPr>
          <a:xfrm>
            <a:off x="2396661" y="4714668"/>
            <a:ext cx="12523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b="1" dirty="0">
                <a:solidFill>
                  <a:prstClr val="black"/>
                </a:solidFill>
                <a:latin typeface="맑은 고딕" panose="02110004020202020204"/>
              </a:rPr>
              <a:t>Worker 0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E46C490-B3E7-0237-058F-C171E5552BD1}"/>
              </a:ext>
            </a:extLst>
          </p:cNvPr>
          <p:cNvSpPr/>
          <p:nvPr/>
        </p:nvSpPr>
        <p:spPr>
          <a:xfrm>
            <a:off x="5150328" y="4881257"/>
            <a:ext cx="2971510" cy="381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6851FD-21E8-E4FE-F7A0-97E5BECC9171}"/>
              </a:ext>
            </a:extLst>
          </p:cNvPr>
          <p:cNvSpPr txBox="1"/>
          <p:nvPr/>
        </p:nvSpPr>
        <p:spPr>
          <a:xfrm>
            <a:off x="8479294" y="7763878"/>
            <a:ext cx="139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>
                <a:solidFill>
                  <a:prstClr val="black"/>
                </a:solidFill>
                <a:latin typeface="맑은 고딕" panose="02110004020202020204"/>
              </a:rPr>
              <a:t>Worker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CAB564-B885-B239-2764-B857AA94FAC1}"/>
              </a:ext>
            </a:extLst>
          </p:cNvPr>
          <p:cNvSpPr txBox="1"/>
          <p:nvPr/>
        </p:nvSpPr>
        <p:spPr>
          <a:xfrm>
            <a:off x="11097285" y="7730792"/>
            <a:ext cx="139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>
                <a:solidFill>
                  <a:prstClr val="black"/>
                </a:solidFill>
                <a:latin typeface="맑은 고딕" panose="02110004020202020204"/>
              </a:rPr>
              <a:t>Worker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34F6F0-64E5-D241-4801-FC40E346525E}"/>
              </a:ext>
            </a:extLst>
          </p:cNvPr>
          <p:cNvSpPr txBox="1"/>
          <p:nvPr/>
        </p:nvSpPr>
        <p:spPr>
          <a:xfrm>
            <a:off x="5998172" y="4696711"/>
            <a:ext cx="12523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b="1" dirty="0">
                <a:solidFill>
                  <a:prstClr val="black"/>
                </a:solidFill>
                <a:latin typeface="맑은 고딕" panose="02110004020202020204"/>
              </a:rPr>
              <a:t>Worker 1</a:t>
            </a:r>
          </a:p>
        </p:txBody>
      </p:sp>
      <p:pic>
        <p:nvPicPr>
          <p:cNvPr id="762" name="그림 761">
            <a:extLst>
              <a:ext uri="{FF2B5EF4-FFF2-40B4-BE49-F238E27FC236}">
                <a16:creationId xmlns:a16="http://schemas.microsoft.com/office/drawing/2014/main" id="{2E0E9F4A-EBE4-0F7A-DE85-085E95CC46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857" r="50164"/>
          <a:stretch/>
        </p:blipFill>
        <p:spPr>
          <a:xfrm>
            <a:off x="13034835" y="2435321"/>
            <a:ext cx="2677131" cy="741036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C569341-09B7-8723-6C24-3D02D046C924}"/>
              </a:ext>
            </a:extLst>
          </p:cNvPr>
          <p:cNvCxnSpPr>
            <a:cxnSpLocks/>
          </p:cNvCxnSpPr>
          <p:nvPr/>
        </p:nvCxnSpPr>
        <p:spPr>
          <a:xfrm flipH="1">
            <a:off x="13034835" y="1969375"/>
            <a:ext cx="2509965" cy="465946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512BB32-EF39-88C0-376F-EDC1441B9A7F}"/>
              </a:ext>
            </a:extLst>
          </p:cNvPr>
          <p:cNvCxnSpPr>
            <a:cxnSpLocks/>
          </p:cNvCxnSpPr>
          <p:nvPr/>
        </p:nvCxnSpPr>
        <p:spPr>
          <a:xfrm flipH="1">
            <a:off x="15711966" y="1969375"/>
            <a:ext cx="366234" cy="465946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2FD4DC3-8363-80BD-8735-8D800FC4936B}"/>
              </a:ext>
            </a:extLst>
          </p:cNvPr>
          <p:cNvSpPr/>
          <p:nvPr/>
        </p:nvSpPr>
        <p:spPr>
          <a:xfrm>
            <a:off x="12933833" y="2301261"/>
            <a:ext cx="2917227" cy="7678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57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2D97F-D181-F924-02B7-E972C5D3E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그림 712">
            <a:extLst>
              <a:ext uri="{FF2B5EF4-FFF2-40B4-BE49-F238E27FC236}">
                <a16:creationId xmlns:a16="http://schemas.microsoft.com/office/drawing/2014/main" id="{232C8D51-6615-A123-9DB8-8323C0145B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973" t="3798" b="15069"/>
          <a:stretch/>
        </p:blipFill>
        <p:spPr>
          <a:xfrm>
            <a:off x="10414023" y="3418039"/>
            <a:ext cx="6489897" cy="60096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49B89294-7875-8FB4-6CDB-801B679C9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37CDB64F-5F00-7694-1C2B-8D7A4E44CBF0}"/>
              </a:ext>
            </a:extLst>
          </p:cNvPr>
          <p:cNvSpPr txBox="1"/>
          <p:nvPr/>
        </p:nvSpPr>
        <p:spPr>
          <a:xfrm>
            <a:off x="688340" y="33307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en-US" altLang="ko-KR" sz="48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800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r>
              <a:rPr lang="en-US" altLang="ko-KR" sz="4800" spc="-1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(4/4)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39FD0B9D-E4FA-68A9-F602-45628AFC8AB5}"/>
              </a:ext>
            </a:extLst>
          </p:cNvPr>
          <p:cNvSpPr txBox="1"/>
          <p:nvPr/>
        </p:nvSpPr>
        <p:spPr>
          <a:xfrm>
            <a:off x="914400" y="1191201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8B6182-F629-9636-6CED-B22862150BEB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8D70B0-0A41-C7D8-4BD4-861F24D046AF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DE772E2-614D-7C6D-DFA9-E6B41FFFBA87}"/>
              </a:ext>
            </a:extLst>
          </p:cNvPr>
          <p:cNvSpPr/>
          <p:nvPr/>
        </p:nvSpPr>
        <p:spPr>
          <a:xfrm>
            <a:off x="10165878" y="3298630"/>
            <a:ext cx="6933959" cy="62661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A5F06B0-D41B-514A-A408-696CDEBB377F}"/>
              </a:ext>
            </a:extLst>
          </p:cNvPr>
          <p:cNvSpPr/>
          <p:nvPr/>
        </p:nvSpPr>
        <p:spPr>
          <a:xfrm>
            <a:off x="12522913" y="6559279"/>
            <a:ext cx="2272116" cy="4892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AEB45C6-21CB-650B-7676-C97A27E706AD}"/>
              </a:ext>
            </a:extLst>
          </p:cNvPr>
          <p:cNvCxnSpPr>
            <a:cxnSpLocks/>
          </p:cNvCxnSpPr>
          <p:nvPr/>
        </p:nvCxnSpPr>
        <p:spPr>
          <a:xfrm>
            <a:off x="533400" y="11049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4">
            <a:extLst>
              <a:ext uri="{FF2B5EF4-FFF2-40B4-BE49-F238E27FC236}">
                <a16:creationId xmlns:a16="http://schemas.microsoft.com/office/drawing/2014/main" id="{16910369-77C7-DBD3-5E2B-A08E5FA43500}"/>
              </a:ext>
            </a:extLst>
          </p:cNvPr>
          <p:cNvSpPr txBox="1"/>
          <p:nvPr/>
        </p:nvSpPr>
        <p:spPr>
          <a:xfrm>
            <a:off x="754657" y="1568590"/>
            <a:ext cx="9586814" cy="654671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4)  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분산 학습 단계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생성된 서브그래프로 </a:t>
            </a: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학습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각 워커 노드는 모델을 독립적으로 학습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AutoNum type="arabicParenR" startAt="5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동기화 단계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각 워커 노드에서 파라미터 계산 후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All-Reduce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연산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모든 노드의 모델이 동일한 파라미터로 업데이트</a:t>
            </a:r>
            <a:b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</a:b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모델의 일관성 보장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2F1B77-E081-B1E4-0D14-0C65546FF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2458" y="203287"/>
            <a:ext cx="3363960" cy="176608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78705DA-70FC-0009-4A18-44873A2AAA20}"/>
              </a:ext>
            </a:extLst>
          </p:cNvPr>
          <p:cNvCxnSpPr>
            <a:cxnSpLocks/>
          </p:cNvCxnSpPr>
          <p:nvPr/>
        </p:nvCxnSpPr>
        <p:spPr>
          <a:xfrm flipH="1">
            <a:off x="10392053" y="1651951"/>
            <a:ext cx="5914747" cy="1766088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E5E46AE-4005-911A-8B76-F6065334AED5}"/>
              </a:ext>
            </a:extLst>
          </p:cNvPr>
          <p:cNvCxnSpPr>
            <a:cxnSpLocks/>
          </p:cNvCxnSpPr>
          <p:nvPr/>
        </p:nvCxnSpPr>
        <p:spPr>
          <a:xfrm flipH="1">
            <a:off x="16903920" y="1651951"/>
            <a:ext cx="952498" cy="1766088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39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4B60C-DBB8-A9BA-98E1-7E351268E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28960E7-2B1E-3AEB-F8BC-A7B76E376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9C3BB616-39E0-11B3-CDFC-989BCDEA9325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데이터 저장 </a:t>
            </a:r>
            <a:r>
              <a:rPr lang="ko-KR" altLang="en-US" sz="4400" b="1" i="0" u="none" strike="noStrike" spc="-300" dirty="0">
                <a:solidFill>
                  <a:srgbClr val="1F497D"/>
                </a:solidFill>
                <a:ea typeface="SpoqaHanSans-Bold"/>
              </a:rPr>
              <a:t>및 할당</a:t>
            </a:r>
            <a:r>
              <a:rPr lang="en-US" altLang="ko-KR" sz="4400" b="1" i="0" u="none" strike="noStrike" spc="-300" dirty="0">
                <a:solidFill>
                  <a:schemeClr val="tx2"/>
                </a:solidFill>
                <a:ea typeface="SpoqaHanSans-Bold"/>
              </a:rPr>
              <a:t>: 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(1) Local-Storage</a:t>
            </a:r>
            <a:endParaRPr lang="ko-KR" sz="50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0F143DE-1FF4-1361-C41F-DE44E69D7BD2}"/>
              </a:ext>
            </a:extLst>
          </p:cNvPr>
          <p:cNvSpPr txBox="1"/>
          <p:nvPr/>
        </p:nvSpPr>
        <p:spPr>
          <a:xfrm>
            <a:off x="838200" y="1790700"/>
            <a:ext cx="16611600" cy="60959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1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3139838-5B70-E613-5626-ABEA0AF0E621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470D34-8DA6-8DD1-77A0-B558DC26EC49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40100AC-3A93-EEC4-EA6A-7819E48E9067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3F83A8-4C75-CC42-EB44-8E679522D0EF}"/>
              </a:ext>
            </a:extLst>
          </p:cNvPr>
          <p:cNvSpPr/>
          <p:nvPr/>
        </p:nvSpPr>
        <p:spPr>
          <a:xfrm>
            <a:off x="4427462" y="5781788"/>
            <a:ext cx="4331303" cy="38986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(2) Partition</a:t>
            </a:r>
            <a:r>
              <a:rPr lang="ko-KR" altLang="en-US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</a:rPr>
              <a:t>Assignment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2" name="원통형 11">
            <a:extLst>
              <a:ext uri="{FF2B5EF4-FFF2-40B4-BE49-F238E27FC236}">
                <a16:creationId xmlns:a16="http://schemas.microsoft.com/office/drawing/2014/main" id="{83FD7042-04E6-F261-2544-087ECE3D0AE5}"/>
              </a:ext>
            </a:extLst>
          </p:cNvPr>
          <p:cNvSpPr/>
          <p:nvPr/>
        </p:nvSpPr>
        <p:spPr>
          <a:xfrm>
            <a:off x="4963387" y="6397806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0</a:t>
            </a:r>
            <a:endParaRPr lang="ko-KR" altLang="en-US" sz="1100" dirty="0"/>
          </a:p>
        </p:txBody>
      </p:sp>
      <p:sp>
        <p:nvSpPr>
          <p:cNvPr id="13" name="원통형 12">
            <a:extLst>
              <a:ext uri="{FF2B5EF4-FFF2-40B4-BE49-F238E27FC236}">
                <a16:creationId xmlns:a16="http://schemas.microsoft.com/office/drawing/2014/main" id="{B9445336-482D-8967-A0FD-16EF8AB5A07F}"/>
              </a:ext>
            </a:extLst>
          </p:cNvPr>
          <p:cNvSpPr/>
          <p:nvPr/>
        </p:nvSpPr>
        <p:spPr>
          <a:xfrm>
            <a:off x="4956760" y="7143804"/>
            <a:ext cx="901921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1</a:t>
            </a:r>
            <a:endParaRPr lang="ko-KR" altLang="en-US" sz="1100" dirty="0"/>
          </a:p>
        </p:txBody>
      </p:sp>
      <p:sp>
        <p:nvSpPr>
          <p:cNvPr id="14" name="원통형 13">
            <a:extLst>
              <a:ext uri="{FF2B5EF4-FFF2-40B4-BE49-F238E27FC236}">
                <a16:creationId xmlns:a16="http://schemas.microsoft.com/office/drawing/2014/main" id="{3F46BA4A-4DE0-C86C-0053-9CF0C87FA898}"/>
              </a:ext>
            </a:extLst>
          </p:cNvPr>
          <p:cNvSpPr/>
          <p:nvPr/>
        </p:nvSpPr>
        <p:spPr>
          <a:xfrm>
            <a:off x="4958868" y="7913112"/>
            <a:ext cx="910957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2</a:t>
            </a:r>
            <a:endParaRPr lang="ko-KR" altLang="en-US" sz="1100" dirty="0"/>
          </a:p>
        </p:txBody>
      </p:sp>
      <p:sp>
        <p:nvSpPr>
          <p:cNvPr id="15" name="원통형 14">
            <a:extLst>
              <a:ext uri="{FF2B5EF4-FFF2-40B4-BE49-F238E27FC236}">
                <a16:creationId xmlns:a16="http://schemas.microsoft.com/office/drawing/2014/main" id="{49F69210-4062-C847-4118-0202F16DF95C}"/>
              </a:ext>
            </a:extLst>
          </p:cNvPr>
          <p:cNvSpPr/>
          <p:nvPr/>
        </p:nvSpPr>
        <p:spPr>
          <a:xfrm>
            <a:off x="4952571" y="9111023"/>
            <a:ext cx="910959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N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25B9B6-4AEE-F44F-C532-1E2E00821CF0}"/>
              </a:ext>
            </a:extLst>
          </p:cNvPr>
          <p:cNvSpPr txBox="1"/>
          <p:nvPr/>
        </p:nvSpPr>
        <p:spPr>
          <a:xfrm rot="16200000">
            <a:off x="7517364" y="8421041"/>
            <a:ext cx="50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 . . </a:t>
            </a:r>
            <a:endParaRPr lang="ko-KR" altLang="en-US" b="1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A2C5746-70BF-A177-1494-23E578F7C60B}"/>
              </a:ext>
            </a:extLst>
          </p:cNvPr>
          <p:cNvSpPr/>
          <p:nvPr/>
        </p:nvSpPr>
        <p:spPr>
          <a:xfrm>
            <a:off x="7225307" y="6245333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1D1CE7-3806-0923-0A5D-27EA4BDB6328}"/>
              </a:ext>
            </a:extLst>
          </p:cNvPr>
          <p:cNvSpPr txBox="1"/>
          <p:nvPr/>
        </p:nvSpPr>
        <p:spPr>
          <a:xfrm>
            <a:off x="7425919" y="6109536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 0</a:t>
            </a:r>
            <a:endParaRPr lang="ko-KR" altLang="en-US" sz="1100" b="1" dirty="0">
              <a:solidFill>
                <a:srgbClr val="0000FF"/>
              </a:solidFill>
            </a:endParaRPr>
          </a:p>
        </p:txBody>
      </p:sp>
      <p:sp>
        <p:nvSpPr>
          <p:cNvPr id="19" name="원통형 18">
            <a:extLst>
              <a:ext uri="{FF2B5EF4-FFF2-40B4-BE49-F238E27FC236}">
                <a16:creationId xmlns:a16="http://schemas.microsoft.com/office/drawing/2014/main" id="{EA3660AD-A2CA-BA7E-1596-1BDCB088EBB4}"/>
              </a:ext>
            </a:extLst>
          </p:cNvPr>
          <p:cNvSpPr/>
          <p:nvPr/>
        </p:nvSpPr>
        <p:spPr>
          <a:xfrm>
            <a:off x="7382623" y="6395787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0</a:t>
            </a:r>
            <a:endParaRPr lang="ko-KR" altLang="en-US" sz="1100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9D32A18-A391-FCFF-7DF1-8F23BFFA97AD}"/>
              </a:ext>
            </a:extLst>
          </p:cNvPr>
          <p:cNvSpPr/>
          <p:nvPr/>
        </p:nvSpPr>
        <p:spPr>
          <a:xfrm>
            <a:off x="7225307" y="7007093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원통형 20">
            <a:extLst>
              <a:ext uri="{FF2B5EF4-FFF2-40B4-BE49-F238E27FC236}">
                <a16:creationId xmlns:a16="http://schemas.microsoft.com/office/drawing/2014/main" id="{7E136356-66B7-3D23-249A-46C0D5874F64}"/>
              </a:ext>
            </a:extLst>
          </p:cNvPr>
          <p:cNvSpPr/>
          <p:nvPr/>
        </p:nvSpPr>
        <p:spPr>
          <a:xfrm>
            <a:off x="7386060" y="7147265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1</a:t>
            </a:r>
            <a:endParaRPr lang="ko-KR" altLang="en-US" sz="1100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4679A8B-03FC-70E3-7187-D3183C47E75A}"/>
              </a:ext>
            </a:extLst>
          </p:cNvPr>
          <p:cNvSpPr/>
          <p:nvPr/>
        </p:nvSpPr>
        <p:spPr>
          <a:xfrm>
            <a:off x="7217869" y="7759835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원통형 22">
            <a:extLst>
              <a:ext uri="{FF2B5EF4-FFF2-40B4-BE49-F238E27FC236}">
                <a16:creationId xmlns:a16="http://schemas.microsoft.com/office/drawing/2014/main" id="{932FDCB2-A65F-76C5-BFE7-003D5FD94F8A}"/>
              </a:ext>
            </a:extLst>
          </p:cNvPr>
          <p:cNvSpPr/>
          <p:nvPr/>
        </p:nvSpPr>
        <p:spPr>
          <a:xfrm>
            <a:off x="7363699" y="7910289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2</a:t>
            </a:r>
            <a:endParaRPr lang="ko-KR" altLang="en-US" sz="1100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306016A5-3438-AAF4-B57B-3D838E504383}"/>
              </a:ext>
            </a:extLst>
          </p:cNvPr>
          <p:cNvSpPr/>
          <p:nvPr/>
        </p:nvSpPr>
        <p:spPr>
          <a:xfrm>
            <a:off x="7225307" y="8949531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10B3F425-B4F2-31CF-E8A1-DB8D15170950}"/>
              </a:ext>
            </a:extLst>
          </p:cNvPr>
          <p:cNvSpPr/>
          <p:nvPr/>
        </p:nvSpPr>
        <p:spPr>
          <a:xfrm>
            <a:off x="4819766" y="6235144"/>
            <a:ext cx="1190927" cy="3337362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원통형 25">
            <a:extLst>
              <a:ext uri="{FF2B5EF4-FFF2-40B4-BE49-F238E27FC236}">
                <a16:creationId xmlns:a16="http://schemas.microsoft.com/office/drawing/2014/main" id="{0F909808-C69C-343E-5659-BEC27D9481DF}"/>
              </a:ext>
            </a:extLst>
          </p:cNvPr>
          <p:cNvSpPr/>
          <p:nvPr/>
        </p:nvSpPr>
        <p:spPr>
          <a:xfrm>
            <a:off x="7363699" y="9118362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N</a:t>
            </a:r>
            <a:endParaRPr lang="ko-KR" altLang="en-US" sz="11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51FCD36-CC3E-2778-EF9A-D06B7767F95C}"/>
              </a:ext>
            </a:extLst>
          </p:cNvPr>
          <p:cNvCxnSpPr>
            <a:cxnSpLocks/>
          </p:cNvCxnSpPr>
          <p:nvPr/>
        </p:nvCxnSpPr>
        <p:spPr>
          <a:xfrm>
            <a:off x="6141892" y="6634528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F523D4C-77B9-655A-5D6B-8A7FA2C247B8}"/>
              </a:ext>
            </a:extLst>
          </p:cNvPr>
          <p:cNvSpPr txBox="1"/>
          <p:nvPr/>
        </p:nvSpPr>
        <p:spPr>
          <a:xfrm>
            <a:off x="5073279" y="6109536"/>
            <a:ext cx="668920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</a:rPr>
              <a:t>Master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BC84C4-AC98-EA1F-DAA1-27597BA0817B}"/>
              </a:ext>
            </a:extLst>
          </p:cNvPr>
          <p:cNvSpPr txBox="1"/>
          <p:nvPr/>
        </p:nvSpPr>
        <p:spPr>
          <a:xfrm>
            <a:off x="5954722" y="6336390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98CDCEAB-7F9F-BC05-D316-59E7A233A15E}"/>
              </a:ext>
            </a:extLst>
          </p:cNvPr>
          <p:cNvCxnSpPr>
            <a:cxnSpLocks/>
          </p:cNvCxnSpPr>
          <p:nvPr/>
        </p:nvCxnSpPr>
        <p:spPr>
          <a:xfrm>
            <a:off x="6141892" y="7404036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E882DBF-23D8-7F85-0385-29C6A15DACAD}"/>
              </a:ext>
            </a:extLst>
          </p:cNvPr>
          <p:cNvSpPr txBox="1"/>
          <p:nvPr/>
        </p:nvSpPr>
        <p:spPr>
          <a:xfrm>
            <a:off x="5954722" y="7105898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B804864C-E723-7BCD-5EF3-5C9C2676FD77}"/>
              </a:ext>
            </a:extLst>
          </p:cNvPr>
          <p:cNvCxnSpPr>
            <a:cxnSpLocks/>
          </p:cNvCxnSpPr>
          <p:nvPr/>
        </p:nvCxnSpPr>
        <p:spPr>
          <a:xfrm>
            <a:off x="6131226" y="8118565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EA830CC-41FC-9E1E-5559-4DDED26C9676}"/>
              </a:ext>
            </a:extLst>
          </p:cNvPr>
          <p:cNvSpPr txBox="1"/>
          <p:nvPr/>
        </p:nvSpPr>
        <p:spPr>
          <a:xfrm>
            <a:off x="5944056" y="7820427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ACBFEC6-91F9-1623-D2C9-142DA0DBA71A}"/>
              </a:ext>
            </a:extLst>
          </p:cNvPr>
          <p:cNvCxnSpPr>
            <a:cxnSpLocks/>
          </p:cNvCxnSpPr>
          <p:nvPr/>
        </p:nvCxnSpPr>
        <p:spPr>
          <a:xfrm>
            <a:off x="6123788" y="9327712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628115D-E9B3-9AB8-ADC3-43FE1B1665A6}"/>
              </a:ext>
            </a:extLst>
          </p:cNvPr>
          <p:cNvSpPr txBox="1"/>
          <p:nvPr/>
        </p:nvSpPr>
        <p:spPr>
          <a:xfrm>
            <a:off x="5943633" y="9027465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BBD2C8-A5E3-2923-B352-B6CAC1D7C2A1}"/>
              </a:ext>
            </a:extLst>
          </p:cNvPr>
          <p:cNvSpPr txBox="1"/>
          <p:nvPr/>
        </p:nvSpPr>
        <p:spPr>
          <a:xfrm>
            <a:off x="7442169" y="6889888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 1</a:t>
            </a:r>
            <a:endParaRPr lang="ko-KR" altLang="en-US" sz="1100" b="1" dirty="0">
              <a:solidFill>
                <a:srgbClr val="0000FF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69F620-1FB0-D9A0-9E78-9584700B8607}"/>
              </a:ext>
            </a:extLst>
          </p:cNvPr>
          <p:cNvSpPr txBox="1"/>
          <p:nvPr/>
        </p:nvSpPr>
        <p:spPr>
          <a:xfrm>
            <a:off x="7446084" y="7641895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 2</a:t>
            </a:r>
            <a:endParaRPr lang="ko-KR" altLang="en-US" sz="1100" b="1" dirty="0">
              <a:solidFill>
                <a:srgbClr val="0000FF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1A9D79-17D4-B14C-D660-0C2EA4A80340}"/>
              </a:ext>
            </a:extLst>
          </p:cNvPr>
          <p:cNvSpPr txBox="1"/>
          <p:nvPr/>
        </p:nvSpPr>
        <p:spPr>
          <a:xfrm>
            <a:off x="7442169" y="8847103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 N</a:t>
            </a:r>
            <a:endParaRPr lang="ko-KR" altLang="en-US" sz="1100" b="1" dirty="0">
              <a:solidFill>
                <a:srgbClr val="0000FF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0E8A32A-C66D-FC9D-2209-92937D72AAB0}"/>
              </a:ext>
            </a:extLst>
          </p:cNvPr>
          <p:cNvSpPr/>
          <p:nvPr/>
        </p:nvSpPr>
        <p:spPr>
          <a:xfrm>
            <a:off x="9088475" y="5809714"/>
            <a:ext cx="4170177" cy="38994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(2) Partition</a:t>
            </a:r>
            <a:r>
              <a:rPr lang="ko-KR" altLang="en-US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</a:rPr>
              <a:t>Assignment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40" name="원통형 39">
            <a:extLst>
              <a:ext uri="{FF2B5EF4-FFF2-40B4-BE49-F238E27FC236}">
                <a16:creationId xmlns:a16="http://schemas.microsoft.com/office/drawing/2014/main" id="{5328CCB1-1D17-7558-3EFD-F7EF2BD3ABAC}"/>
              </a:ext>
            </a:extLst>
          </p:cNvPr>
          <p:cNvSpPr/>
          <p:nvPr/>
        </p:nvSpPr>
        <p:spPr>
          <a:xfrm>
            <a:off x="9524339" y="6441167"/>
            <a:ext cx="901920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0</a:t>
            </a:r>
            <a:endParaRPr lang="ko-KR" altLang="en-US" sz="1100" dirty="0"/>
          </a:p>
        </p:txBody>
      </p:sp>
      <p:sp>
        <p:nvSpPr>
          <p:cNvPr id="41" name="원통형 40">
            <a:extLst>
              <a:ext uri="{FF2B5EF4-FFF2-40B4-BE49-F238E27FC236}">
                <a16:creationId xmlns:a16="http://schemas.microsoft.com/office/drawing/2014/main" id="{FF13AA37-2477-6B0A-48D4-E40BDF8AA296}"/>
              </a:ext>
            </a:extLst>
          </p:cNvPr>
          <p:cNvSpPr/>
          <p:nvPr/>
        </p:nvSpPr>
        <p:spPr>
          <a:xfrm>
            <a:off x="9521112" y="7216989"/>
            <a:ext cx="901921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1</a:t>
            </a:r>
            <a:endParaRPr lang="ko-KR" altLang="en-US" sz="1100" dirty="0"/>
          </a:p>
        </p:txBody>
      </p:sp>
      <p:sp>
        <p:nvSpPr>
          <p:cNvPr id="42" name="원통형 41">
            <a:extLst>
              <a:ext uri="{FF2B5EF4-FFF2-40B4-BE49-F238E27FC236}">
                <a16:creationId xmlns:a16="http://schemas.microsoft.com/office/drawing/2014/main" id="{B82F0B3D-0564-5608-B5A4-A1247E799E0B}"/>
              </a:ext>
            </a:extLst>
          </p:cNvPr>
          <p:cNvSpPr/>
          <p:nvPr/>
        </p:nvSpPr>
        <p:spPr>
          <a:xfrm>
            <a:off x="9503453" y="7964699"/>
            <a:ext cx="910957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2</a:t>
            </a:r>
            <a:endParaRPr lang="ko-KR" altLang="en-US" sz="1100" dirty="0"/>
          </a:p>
        </p:txBody>
      </p:sp>
      <p:sp>
        <p:nvSpPr>
          <p:cNvPr id="43" name="원통형 42">
            <a:extLst>
              <a:ext uri="{FF2B5EF4-FFF2-40B4-BE49-F238E27FC236}">
                <a16:creationId xmlns:a16="http://schemas.microsoft.com/office/drawing/2014/main" id="{0F90338A-FBB6-18C0-5E2E-1958995116BA}"/>
              </a:ext>
            </a:extLst>
          </p:cNvPr>
          <p:cNvSpPr/>
          <p:nvPr/>
        </p:nvSpPr>
        <p:spPr>
          <a:xfrm>
            <a:off x="9498688" y="9158420"/>
            <a:ext cx="910959" cy="334765"/>
          </a:xfrm>
          <a:prstGeom prst="ca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Partition N</a:t>
            </a:r>
            <a:endParaRPr lang="ko-KR" altLang="en-US" sz="11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7172E5-EA37-F102-13F8-B091E7FDF272}"/>
              </a:ext>
            </a:extLst>
          </p:cNvPr>
          <p:cNvSpPr txBox="1"/>
          <p:nvPr/>
        </p:nvSpPr>
        <p:spPr>
          <a:xfrm rot="16200000">
            <a:off x="9641073" y="8493731"/>
            <a:ext cx="50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 . . 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5AFB22-F6FE-E9A0-D7CD-291A01835AC2}"/>
              </a:ext>
            </a:extLst>
          </p:cNvPr>
          <p:cNvSpPr txBox="1"/>
          <p:nvPr/>
        </p:nvSpPr>
        <p:spPr>
          <a:xfrm rot="16200000">
            <a:off x="12037447" y="8457103"/>
            <a:ext cx="50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 . . </a:t>
            </a:r>
            <a:endParaRPr lang="ko-KR" altLang="en-US" b="1" dirty="0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E08FFE22-462A-A202-FE3B-C0AE531D6F0E}"/>
              </a:ext>
            </a:extLst>
          </p:cNvPr>
          <p:cNvSpPr/>
          <p:nvPr/>
        </p:nvSpPr>
        <p:spPr>
          <a:xfrm>
            <a:off x="11789659" y="6274043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FE279C-DB62-17BC-21BE-27F4DC90E2F7}"/>
              </a:ext>
            </a:extLst>
          </p:cNvPr>
          <p:cNvSpPr txBox="1"/>
          <p:nvPr/>
        </p:nvSpPr>
        <p:spPr>
          <a:xfrm>
            <a:off x="12006521" y="6143343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</a:t>
            </a:r>
            <a:r>
              <a:rPr lang="en-US" altLang="ko-KR" sz="1100" dirty="0"/>
              <a:t> </a:t>
            </a:r>
            <a:r>
              <a:rPr lang="en-US" altLang="ko-KR" sz="1100" b="1" dirty="0">
                <a:solidFill>
                  <a:srgbClr val="FF0000"/>
                </a:solidFill>
              </a:rPr>
              <a:t>?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25DB7D83-069B-547C-57EF-D451F8370797}"/>
              </a:ext>
            </a:extLst>
          </p:cNvPr>
          <p:cNvSpPr/>
          <p:nvPr/>
        </p:nvSpPr>
        <p:spPr>
          <a:xfrm>
            <a:off x="11789659" y="7035803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AAC3B9CB-16F7-48D0-4DAF-563644C8474F}"/>
              </a:ext>
            </a:extLst>
          </p:cNvPr>
          <p:cNvSpPr/>
          <p:nvPr/>
        </p:nvSpPr>
        <p:spPr>
          <a:xfrm>
            <a:off x="11782221" y="7788545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444B3659-59DD-9543-7D0C-3774B200E15A}"/>
              </a:ext>
            </a:extLst>
          </p:cNvPr>
          <p:cNvSpPr/>
          <p:nvPr/>
        </p:nvSpPr>
        <p:spPr>
          <a:xfrm>
            <a:off x="11789659" y="8978241"/>
            <a:ext cx="1190927" cy="57825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22C614AB-5916-3914-D281-531D66EC84AC}"/>
              </a:ext>
            </a:extLst>
          </p:cNvPr>
          <p:cNvSpPr/>
          <p:nvPr/>
        </p:nvSpPr>
        <p:spPr>
          <a:xfrm>
            <a:off x="9384118" y="6263854"/>
            <a:ext cx="1190927" cy="3337362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6FA046DA-30D1-9D75-E547-5719751F4D3C}"/>
              </a:ext>
            </a:extLst>
          </p:cNvPr>
          <p:cNvCxnSpPr>
            <a:cxnSpLocks/>
          </p:cNvCxnSpPr>
          <p:nvPr/>
        </p:nvCxnSpPr>
        <p:spPr>
          <a:xfrm>
            <a:off x="10706244" y="6663238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730D47D-C201-A36B-81A0-1ADCFE808A07}"/>
              </a:ext>
            </a:extLst>
          </p:cNvPr>
          <p:cNvSpPr txBox="1"/>
          <p:nvPr/>
        </p:nvSpPr>
        <p:spPr>
          <a:xfrm>
            <a:off x="9631932" y="6145843"/>
            <a:ext cx="668920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</a:rPr>
              <a:t>Master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B6E943-7FC5-D7A8-E21A-5A9323A0DE24}"/>
              </a:ext>
            </a:extLst>
          </p:cNvPr>
          <p:cNvSpPr txBox="1"/>
          <p:nvPr/>
        </p:nvSpPr>
        <p:spPr>
          <a:xfrm>
            <a:off x="10519074" y="6365100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B1B938FD-36EB-4EF3-C67D-F1E654A08E2A}"/>
              </a:ext>
            </a:extLst>
          </p:cNvPr>
          <p:cNvCxnSpPr>
            <a:cxnSpLocks/>
          </p:cNvCxnSpPr>
          <p:nvPr/>
        </p:nvCxnSpPr>
        <p:spPr>
          <a:xfrm>
            <a:off x="10706244" y="7434318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852274C-6DF9-4D24-4536-19CB3B955D5D}"/>
              </a:ext>
            </a:extLst>
          </p:cNvPr>
          <p:cNvSpPr txBox="1"/>
          <p:nvPr/>
        </p:nvSpPr>
        <p:spPr>
          <a:xfrm>
            <a:off x="10519074" y="7136180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7EFB019-C1DB-0E60-45D0-FC156AE8B8D2}"/>
              </a:ext>
            </a:extLst>
          </p:cNvPr>
          <p:cNvCxnSpPr>
            <a:cxnSpLocks/>
          </p:cNvCxnSpPr>
          <p:nvPr/>
        </p:nvCxnSpPr>
        <p:spPr>
          <a:xfrm>
            <a:off x="10695578" y="8147275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78EC56C-1584-A1B2-A49D-1C55663F26AC}"/>
              </a:ext>
            </a:extLst>
          </p:cNvPr>
          <p:cNvSpPr txBox="1"/>
          <p:nvPr/>
        </p:nvSpPr>
        <p:spPr>
          <a:xfrm>
            <a:off x="10508408" y="7849137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BF25F199-E15D-1446-1202-DB7B5A8FC319}"/>
              </a:ext>
            </a:extLst>
          </p:cNvPr>
          <p:cNvCxnSpPr>
            <a:cxnSpLocks/>
          </p:cNvCxnSpPr>
          <p:nvPr/>
        </p:nvCxnSpPr>
        <p:spPr>
          <a:xfrm>
            <a:off x="10688140" y="9356422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90AC18D-84B3-64DA-01A8-ACD012CB6D1A}"/>
              </a:ext>
            </a:extLst>
          </p:cNvPr>
          <p:cNvSpPr txBox="1"/>
          <p:nvPr/>
        </p:nvSpPr>
        <p:spPr>
          <a:xfrm>
            <a:off x="10500970" y="9058284"/>
            <a:ext cx="1281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Copy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81EAE60-5F0E-9A06-F88A-44BA74E37354}"/>
              </a:ext>
            </a:extLst>
          </p:cNvPr>
          <p:cNvSpPr txBox="1"/>
          <p:nvPr/>
        </p:nvSpPr>
        <p:spPr>
          <a:xfrm>
            <a:off x="11982833" y="6908977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</a:t>
            </a:r>
            <a:r>
              <a:rPr lang="en-US" altLang="ko-KR" sz="1100" dirty="0"/>
              <a:t> </a:t>
            </a:r>
            <a:r>
              <a:rPr lang="en-US" altLang="ko-KR" sz="1100" b="1" dirty="0">
                <a:solidFill>
                  <a:srgbClr val="FF0000"/>
                </a:solidFill>
              </a:rPr>
              <a:t>?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907420-A890-664F-D646-13AE026E8513}"/>
              </a:ext>
            </a:extLst>
          </p:cNvPr>
          <p:cNvSpPr txBox="1"/>
          <p:nvPr/>
        </p:nvSpPr>
        <p:spPr>
          <a:xfrm>
            <a:off x="12010436" y="7670605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</a:t>
            </a:r>
            <a:r>
              <a:rPr lang="en-US" altLang="ko-KR" sz="1100" dirty="0"/>
              <a:t> </a:t>
            </a:r>
            <a:r>
              <a:rPr lang="en-US" altLang="ko-KR" sz="1100" b="1" dirty="0">
                <a:solidFill>
                  <a:srgbClr val="FF0000"/>
                </a:solidFill>
              </a:rPr>
              <a:t>?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FC72E0D-0E80-744D-5044-C3507C812975}"/>
              </a:ext>
            </a:extLst>
          </p:cNvPr>
          <p:cNvSpPr txBox="1"/>
          <p:nvPr/>
        </p:nvSpPr>
        <p:spPr>
          <a:xfrm>
            <a:off x="12006521" y="8875813"/>
            <a:ext cx="789701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</a:rPr>
              <a:t>Worker</a:t>
            </a:r>
            <a:r>
              <a:rPr lang="en-US" altLang="ko-KR" sz="1100" dirty="0"/>
              <a:t> </a:t>
            </a:r>
            <a:r>
              <a:rPr lang="en-US" altLang="ko-KR" sz="1100" b="1" dirty="0">
                <a:solidFill>
                  <a:srgbClr val="FF0000"/>
                </a:solidFill>
              </a:rPr>
              <a:t>?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1F72730C-16AE-7C66-B8E4-313A41D84020}"/>
              </a:ext>
            </a:extLst>
          </p:cNvPr>
          <p:cNvGrpSpPr/>
          <p:nvPr/>
        </p:nvGrpSpPr>
        <p:grpSpPr>
          <a:xfrm>
            <a:off x="11839281" y="6451580"/>
            <a:ext cx="1419561" cy="429480"/>
            <a:chOff x="11920136" y="5813292"/>
            <a:chExt cx="1419561" cy="429480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23BD6705-FBF2-8841-A43C-7655884F1D5E}"/>
                </a:ext>
              </a:extLst>
            </p:cNvPr>
            <p:cNvGrpSpPr/>
            <p:nvPr/>
          </p:nvGrpSpPr>
          <p:grpSpPr>
            <a:xfrm>
              <a:off x="11920136" y="5813292"/>
              <a:ext cx="1074569" cy="362570"/>
              <a:chOff x="11920136" y="5813292"/>
              <a:chExt cx="1074569" cy="362570"/>
            </a:xfrm>
          </p:grpSpPr>
          <p:sp>
            <p:nvSpPr>
              <p:cNvPr id="67" name="원통형 66">
                <a:extLst>
                  <a:ext uri="{FF2B5EF4-FFF2-40B4-BE49-F238E27FC236}">
                    <a16:creationId xmlns:a16="http://schemas.microsoft.com/office/drawing/2014/main" id="{957E468D-A6E2-3873-C5D3-829796D73F57}"/>
                  </a:ext>
                </a:extLst>
              </p:cNvPr>
              <p:cNvSpPr/>
              <p:nvPr/>
            </p:nvSpPr>
            <p:spPr>
              <a:xfrm>
                <a:off x="12365179" y="5981426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N</a:t>
                </a:r>
                <a:endParaRPr lang="ko-KR" altLang="en-US" sz="700" dirty="0"/>
              </a:p>
            </p:txBody>
          </p:sp>
          <p:sp>
            <p:nvSpPr>
              <p:cNvPr id="68" name="원통형 67">
                <a:extLst>
                  <a:ext uri="{FF2B5EF4-FFF2-40B4-BE49-F238E27FC236}">
                    <a16:creationId xmlns:a16="http://schemas.microsoft.com/office/drawing/2014/main" id="{575C80AF-F1A1-7B9B-1577-40025734F18D}"/>
                  </a:ext>
                </a:extLst>
              </p:cNvPr>
              <p:cNvSpPr/>
              <p:nvPr/>
            </p:nvSpPr>
            <p:spPr>
              <a:xfrm>
                <a:off x="12232773" y="5915279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2</a:t>
                </a:r>
                <a:endParaRPr lang="ko-KR" altLang="en-US" sz="700" dirty="0"/>
              </a:p>
            </p:txBody>
          </p:sp>
          <p:sp>
            <p:nvSpPr>
              <p:cNvPr id="69" name="원통형 68">
                <a:extLst>
                  <a:ext uri="{FF2B5EF4-FFF2-40B4-BE49-F238E27FC236}">
                    <a16:creationId xmlns:a16="http://schemas.microsoft.com/office/drawing/2014/main" id="{01CCAE8D-9F34-C9DD-8C0C-3ED714A30E01}"/>
                  </a:ext>
                </a:extLst>
              </p:cNvPr>
              <p:cNvSpPr/>
              <p:nvPr/>
            </p:nvSpPr>
            <p:spPr>
              <a:xfrm>
                <a:off x="12078477" y="5857263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1</a:t>
                </a:r>
                <a:endParaRPr lang="ko-KR" altLang="en-US" sz="700" dirty="0"/>
              </a:p>
            </p:txBody>
          </p:sp>
          <p:sp>
            <p:nvSpPr>
              <p:cNvPr id="70" name="원통형 69">
                <a:extLst>
                  <a:ext uri="{FF2B5EF4-FFF2-40B4-BE49-F238E27FC236}">
                    <a16:creationId xmlns:a16="http://schemas.microsoft.com/office/drawing/2014/main" id="{DDD87749-7FDF-D1F5-186A-4256CD91D8F9}"/>
                  </a:ext>
                </a:extLst>
              </p:cNvPr>
              <p:cNvSpPr/>
              <p:nvPr/>
            </p:nvSpPr>
            <p:spPr>
              <a:xfrm>
                <a:off x="11920136" y="5813292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0</a:t>
                </a:r>
                <a:endParaRPr lang="ko-KR" altLang="en-US" sz="700" dirty="0"/>
              </a:p>
            </p:txBody>
          </p: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A84DBDB-6590-6C80-68B3-E52ACEE29ABF}"/>
                </a:ext>
              </a:extLst>
            </p:cNvPr>
            <p:cNvSpPr txBox="1"/>
            <p:nvPr/>
          </p:nvSpPr>
          <p:spPr>
            <a:xfrm>
              <a:off x="12186348" y="5934995"/>
              <a:ext cx="11533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…</a:t>
              </a:r>
              <a:endParaRPr lang="ko-KR" altLang="en-US" sz="1400" dirty="0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950CD609-4525-F34D-6705-C6B96B48BDF8}"/>
              </a:ext>
            </a:extLst>
          </p:cNvPr>
          <p:cNvGrpSpPr/>
          <p:nvPr/>
        </p:nvGrpSpPr>
        <p:grpSpPr>
          <a:xfrm>
            <a:off x="11839091" y="7204877"/>
            <a:ext cx="1419561" cy="429480"/>
            <a:chOff x="11920136" y="5813292"/>
            <a:chExt cx="1419561" cy="429480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360B0745-2FA6-FA51-25EE-2D045D7629E0}"/>
                </a:ext>
              </a:extLst>
            </p:cNvPr>
            <p:cNvGrpSpPr/>
            <p:nvPr/>
          </p:nvGrpSpPr>
          <p:grpSpPr>
            <a:xfrm>
              <a:off x="11920136" y="5813292"/>
              <a:ext cx="1074569" cy="362570"/>
              <a:chOff x="11920136" y="5813292"/>
              <a:chExt cx="1074569" cy="362570"/>
            </a:xfrm>
          </p:grpSpPr>
          <p:sp>
            <p:nvSpPr>
              <p:cNvPr id="74" name="원통형 73">
                <a:extLst>
                  <a:ext uri="{FF2B5EF4-FFF2-40B4-BE49-F238E27FC236}">
                    <a16:creationId xmlns:a16="http://schemas.microsoft.com/office/drawing/2014/main" id="{0E8C3FAA-5E64-40A0-C3D0-ED16817400B8}"/>
                  </a:ext>
                </a:extLst>
              </p:cNvPr>
              <p:cNvSpPr/>
              <p:nvPr/>
            </p:nvSpPr>
            <p:spPr>
              <a:xfrm>
                <a:off x="12365179" y="5981426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N</a:t>
                </a:r>
                <a:endParaRPr lang="ko-KR" altLang="en-US" sz="700" dirty="0"/>
              </a:p>
            </p:txBody>
          </p:sp>
          <p:sp>
            <p:nvSpPr>
              <p:cNvPr id="75" name="원통형 74">
                <a:extLst>
                  <a:ext uri="{FF2B5EF4-FFF2-40B4-BE49-F238E27FC236}">
                    <a16:creationId xmlns:a16="http://schemas.microsoft.com/office/drawing/2014/main" id="{67D91A65-8AA7-BA50-5590-2338673D9CDE}"/>
                  </a:ext>
                </a:extLst>
              </p:cNvPr>
              <p:cNvSpPr/>
              <p:nvPr/>
            </p:nvSpPr>
            <p:spPr>
              <a:xfrm>
                <a:off x="12232773" y="5915279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2</a:t>
                </a:r>
                <a:endParaRPr lang="ko-KR" altLang="en-US" sz="700" dirty="0"/>
              </a:p>
            </p:txBody>
          </p:sp>
          <p:sp>
            <p:nvSpPr>
              <p:cNvPr id="76" name="원통형 75">
                <a:extLst>
                  <a:ext uri="{FF2B5EF4-FFF2-40B4-BE49-F238E27FC236}">
                    <a16:creationId xmlns:a16="http://schemas.microsoft.com/office/drawing/2014/main" id="{7C9AAE12-C997-19C2-01DA-9F36FAD8C080}"/>
                  </a:ext>
                </a:extLst>
              </p:cNvPr>
              <p:cNvSpPr/>
              <p:nvPr/>
            </p:nvSpPr>
            <p:spPr>
              <a:xfrm>
                <a:off x="12078477" y="5857263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1</a:t>
                </a:r>
                <a:endParaRPr lang="ko-KR" altLang="en-US" sz="700" dirty="0"/>
              </a:p>
            </p:txBody>
          </p:sp>
          <p:sp>
            <p:nvSpPr>
              <p:cNvPr id="77" name="원통형 76">
                <a:extLst>
                  <a:ext uri="{FF2B5EF4-FFF2-40B4-BE49-F238E27FC236}">
                    <a16:creationId xmlns:a16="http://schemas.microsoft.com/office/drawing/2014/main" id="{D92BD8B2-2254-09DD-F575-2CD083DB7B03}"/>
                  </a:ext>
                </a:extLst>
              </p:cNvPr>
              <p:cNvSpPr/>
              <p:nvPr/>
            </p:nvSpPr>
            <p:spPr>
              <a:xfrm>
                <a:off x="11920136" y="5813292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0</a:t>
                </a:r>
                <a:endParaRPr lang="ko-KR" altLang="en-US" sz="700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5436254-16E9-6780-BF07-53BBFBB6CB30}"/>
                </a:ext>
              </a:extLst>
            </p:cNvPr>
            <p:cNvSpPr txBox="1"/>
            <p:nvPr/>
          </p:nvSpPr>
          <p:spPr>
            <a:xfrm>
              <a:off x="12186348" y="5934995"/>
              <a:ext cx="11533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…</a:t>
              </a:r>
              <a:endParaRPr lang="ko-KR" altLang="en-US" sz="1400" dirty="0"/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60288391-695C-53F6-8184-8DF298176969}"/>
              </a:ext>
            </a:extLst>
          </p:cNvPr>
          <p:cNvGrpSpPr/>
          <p:nvPr/>
        </p:nvGrpSpPr>
        <p:grpSpPr>
          <a:xfrm>
            <a:off x="11847397" y="7953750"/>
            <a:ext cx="1419561" cy="429480"/>
            <a:chOff x="11920136" y="5813292"/>
            <a:chExt cx="1419561" cy="429480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E28EAF30-7606-7271-78D3-06B79A3C71D0}"/>
                </a:ext>
              </a:extLst>
            </p:cNvPr>
            <p:cNvGrpSpPr/>
            <p:nvPr/>
          </p:nvGrpSpPr>
          <p:grpSpPr>
            <a:xfrm>
              <a:off x="11920136" y="5813292"/>
              <a:ext cx="1074569" cy="362570"/>
              <a:chOff x="11920136" y="5813292"/>
              <a:chExt cx="1074569" cy="362570"/>
            </a:xfrm>
          </p:grpSpPr>
          <p:sp>
            <p:nvSpPr>
              <p:cNvPr id="81" name="원통형 80">
                <a:extLst>
                  <a:ext uri="{FF2B5EF4-FFF2-40B4-BE49-F238E27FC236}">
                    <a16:creationId xmlns:a16="http://schemas.microsoft.com/office/drawing/2014/main" id="{F80890E3-4257-AE91-D04B-336EE00B115C}"/>
                  </a:ext>
                </a:extLst>
              </p:cNvPr>
              <p:cNvSpPr/>
              <p:nvPr/>
            </p:nvSpPr>
            <p:spPr>
              <a:xfrm>
                <a:off x="12365179" y="5981426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N</a:t>
                </a:r>
                <a:endParaRPr lang="ko-KR" altLang="en-US" sz="700" dirty="0"/>
              </a:p>
            </p:txBody>
          </p:sp>
          <p:sp>
            <p:nvSpPr>
              <p:cNvPr id="82" name="원통형 81">
                <a:extLst>
                  <a:ext uri="{FF2B5EF4-FFF2-40B4-BE49-F238E27FC236}">
                    <a16:creationId xmlns:a16="http://schemas.microsoft.com/office/drawing/2014/main" id="{9768769C-6418-13AC-7B8C-0FD65177E9B6}"/>
                  </a:ext>
                </a:extLst>
              </p:cNvPr>
              <p:cNvSpPr/>
              <p:nvPr/>
            </p:nvSpPr>
            <p:spPr>
              <a:xfrm>
                <a:off x="12232773" y="5915279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2</a:t>
                </a:r>
                <a:endParaRPr lang="ko-KR" altLang="en-US" sz="700" dirty="0"/>
              </a:p>
            </p:txBody>
          </p:sp>
          <p:sp>
            <p:nvSpPr>
              <p:cNvPr id="83" name="원통형 82">
                <a:extLst>
                  <a:ext uri="{FF2B5EF4-FFF2-40B4-BE49-F238E27FC236}">
                    <a16:creationId xmlns:a16="http://schemas.microsoft.com/office/drawing/2014/main" id="{A381FC7C-F202-401D-284F-A522A719F696}"/>
                  </a:ext>
                </a:extLst>
              </p:cNvPr>
              <p:cNvSpPr/>
              <p:nvPr/>
            </p:nvSpPr>
            <p:spPr>
              <a:xfrm>
                <a:off x="12078477" y="5857263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1</a:t>
                </a:r>
                <a:endParaRPr lang="ko-KR" altLang="en-US" sz="700" dirty="0"/>
              </a:p>
            </p:txBody>
          </p:sp>
          <p:sp>
            <p:nvSpPr>
              <p:cNvPr id="84" name="원통형 83">
                <a:extLst>
                  <a:ext uri="{FF2B5EF4-FFF2-40B4-BE49-F238E27FC236}">
                    <a16:creationId xmlns:a16="http://schemas.microsoft.com/office/drawing/2014/main" id="{5D0EC3E2-385C-4A1D-4C02-0041F50543F2}"/>
                  </a:ext>
                </a:extLst>
              </p:cNvPr>
              <p:cNvSpPr/>
              <p:nvPr/>
            </p:nvSpPr>
            <p:spPr>
              <a:xfrm>
                <a:off x="11920136" y="5813292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0</a:t>
                </a:r>
                <a:endParaRPr lang="ko-KR" altLang="en-US" sz="700" dirty="0"/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7E9D891-A5CA-7A2B-06BF-EA4A3312E107}"/>
                </a:ext>
              </a:extLst>
            </p:cNvPr>
            <p:cNvSpPr txBox="1"/>
            <p:nvPr/>
          </p:nvSpPr>
          <p:spPr>
            <a:xfrm>
              <a:off x="12186348" y="5934995"/>
              <a:ext cx="11533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…</a:t>
              </a:r>
              <a:endParaRPr lang="ko-KR" altLang="en-US" sz="1400" dirty="0"/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0AF3345-F2C6-E89A-F66D-7422ED5446CF}"/>
              </a:ext>
            </a:extLst>
          </p:cNvPr>
          <p:cNvGrpSpPr/>
          <p:nvPr/>
        </p:nvGrpSpPr>
        <p:grpSpPr>
          <a:xfrm>
            <a:off x="11839514" y="9156704"/>
            <a:ext cx="1419561" cy="429480"/>
            <a:chOff x="11920136" y="5813292"/>
            <a:chExt cx="1419561" cy="429480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DC391B5-891D-AC7B-BF3E-81F93E391806}"/>
                </a:ext>
              </a:extLst>
            </p:cNvPr>
            <p:cNvGrpSpPr/>
            <p:nvPr/>
          </p:nvGrpSpPr>
          <p:grpSpPr>
            <a:xfrm>
              <a:off x="11920136" y="5813292"/>
              <a:ext cx="1074569" cy="362570"/>
              <a:chOff x="11920136" y="5813292"/>
              <a:chExt cx="1074569" cy="362570"/>
            </a:xfrm>
          </p:grpSpPr>
          <p:sp>
            <p:nvSpPr>
              <p:cNvPr id="88" name="원통형 87">
                <a:extLst>
                  <a:ext uri="{FF2B5EF4-FFF2-40B4-BE49-F238E27FC236}">
                    <a16:creationId xmlns:a16="http://schemas.microsoft.com/office/drawing/2014/main" id="{46ABBEF1-BAED-6461-2444-2E7AB481DFC0}"/>
                  </a:ext>
                </a:extLst>
              </p:cNvPr>
              <p:cNvSpPr/>
              <p:nvPr/>
            </p:nvSpPr>
            <p:spPr>
              <a:xfrm>
                <a:off x="12365179" y="5981426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N</a:t>
                </a:r>
                <a:endParaRPr lang="ko-KR" altLang="en-US" sz="700" dirty="0"/>
              </a:p>
            </p:txBody>
          </p:sp>
          <p:sp>
            <p:nvSpPr>
              <p:cNvPr id="89" name="원통형 88">
                <a:extLst>
                  <a:ext uri="{FF2B5EF4-FFF2-40B4-BE49-F238E27FC236}">
                    <a16:creationId xmlns:a16="http://schemas.microsoft.com/office/drawing/2014/main" id="{A7820170-0474-7D5E-8692-3229F2364258}"/>
                  </a:ext>
                </a:extLst>
              </p:cNvPr>
              <p:cNvSpPr/>
              <p:nvPr/>
            </p:nvSpPr>
            <p:spPr>
              <a:xfrm>
                <a:off x="12232773" y="5915279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2</a:t>
                </a:r>
                <a:endParaRPr lang="ko-KR" altLang="en-US" sz="700" dirty="0"/>
              </a:p>
            </p:txBody>
          </p:sp>
          <p:sp>
            <p:nvSpPr>
              <p:cNvPr id="90" name="원통형 89">
                <a:extLst>
                  <a:ext uri="{FF2B5EF4-FFF2-40B4-BE49-F238E27FC236}">
                    <a16:creationId xmlns:a16="http://schemas.microsoft.com/office/drawing/2014/main" id="{968D253E-4D5C-7802-0776-66D14EBE7339}"/>
                  </a:ext>
                </a:extLst>
              </p:cNvPr>
              <p:cNvSpPr/>
              <p:nvPr/>
            </p:nvSpPr>
            <p:spPr>
              <a:xfrm>
                <a:off x="12078477" y="5857263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1</a:t>
                </a:r>
                <a:endParaRPr lang="ko-KR" altLang="en-US" sz="700" dirty="0"/>
              </a:p>
            </p:txBody>
          </p:sp>
          <p:sp>
            <p:nvSpPr>
              <p:cNvPr id="91" name="원통형 90">
                <a:extLst>
                  <a:ext uri="{FF2B5EF4-FFF2-40B4-BE49-F238E27FC236}">
                    <a16:creationId xmlns:a16="http://schemas.microsoft.com/office/drawing/2014/main" id="{A29B7D6C-096F-E070-19B1-D1C1EF55C109}"/>
                  </a:ext>
                </a:extLst>
              </p:cNvPr>
              <p:cNvSpPr/>
              <p:nvPr/>
            </p:nvSpPr>
            <p:spPr>
              <a:xfrm>
                <a:off x="11920136" y="5813292"/>
                <a:ext cx="629526" cy="194436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Partition 0</a:t>
                </a:r>
                <a:endParaRPr lang="ko-KR" altLang="en-US" sz="700" dirty="0"/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E77D4A6-1BCE-EA2F-61BD-1212396E44C1}"/>
                </a:ext>
              </a:extLst>
            </p:cNvPr>
            <p:cNvSpPr txBox="1"/>
            <p:nvPr/>
          </p:nvSpPr>
          <p:spPr>
            <a:xfrm>
              <a:off x="12186348" y="5934995"/>
              <a:ext cx="11533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…</a:t>
              </a:r>
              <a:endParaRPr lang="ko-KR" altLang="en-US" sz="1400" dirty="0"/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AC44294D-5C99-ADE7-4A12-E88DFE2D184C}"/>
              </a:ext>
            </a:extLst>
          </p:cNvPr>
          <p:cNvSpPr txBox="1"/>
          <p:nvPr/>
        </p:nvSpPr>
        <p:spPr>
          <a:xfrm>
            <a:off x="5603084" y="9706045"/>
            <a:ext cx="193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복사 과정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719CAF3-3E9A-048D-32C0-5D3A5FE3BACE}"/>
              </a:ext>
            </a:extLst>
          </p:cNvPr>
          <p:cNvSpPr txBox="1"/>
          <p:nvPr/>
        </p:nvSpPr>
        <p:spPr>
          <a:xfrm>
            <a:off x="10220583" y="9727168"/>
            <a:ext cx="193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중복 문제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6311704-E4BB-3AAF-230B-6C4CF952AB0A}"/>
              </a:ext>
            </a:extLst>
          </p:cNvPr>
          <p:cNvSpPr txBox="1"/>
          <p:nvPr/>
        </p:nvSpPr>
        <p:spPr>
          <a:xfrm rot="16200000">
            <a:off x="5113991" y="8483364"/>
            <a:ext cx="50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 . . </a:t>
            </a:r>
            <a:endParaRPr lang="ko-KR" altLang="en-US" b="1" dirty="0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96D38C61-F9F9-7FAD-24CA-F09C80318847}"/>
              </a:ext>
            </a:extLst>
          </p:cNvPr>
          <p:cNvSpPr txBox="1"/>
          <p:nvPr/>
        </p:nvSpPr>
        <p:spPr>
          <a:xfrm>
            <a:off x="838200" y="1652020"/>
            <a:ext cx="16611600" cy="60959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spc="-100" dirty="0">
                <a:solidFill>
                  <a:srgbClr val="000000"/>
                </a:solidFill>
                <a:latin typeface="SpoqaHanSans-Regular"/>
              </a:rPr>
              <a:t>각 노드의 로컬 스토리지에 파티션을 저장하는 방식</a:t>
            </a: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800100" lvl="1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FBCA844C-AF8E-4BDA-7448-AD09A8B202EF}"/>
              </a:ext>
            </a:extLst>
          </p:cNvPr>
          <p:cNvSpPr txBox="1"/>
          <p:nvPr/>
        </p:nvSpPr>
        <p:spPr>
          <a:xfrm>
            <a:off x="838200" y="2253891"/>
            <a:ext cx="7620000" cy="567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spc="-100" dirty="0">
                <a:solidFill>
                  <a:srgbClr val="000000"/>
                </a:solidFill>
                <a:latin typeface="SpoqaHanSans-Regular"/>
              </a:rPr>
              <a:t>장점</a:t>
            </a: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추가적인 소프트웨어 설치 없이 간편하고 빠르게 프레임워크 구현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데이터를 읽고 쓰는 속도↑ 처리 성능 ↑</a:t>
            </a: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95" name="TextBox 4">
            <a:extLst>
              <a:ext uri="{FF2B5EF4-FFF2-40B4-BE49-F238E27FC236}">
                <a16:creationId xmlns:a16="http://schemas.microsoft.com/office/drawing/2014/main" id="{E8C1C3ED-E3B4-7008-9A1A-A9C9B4E23AA3}"/>
              </a:ext>
            </a:extLst>
          </p:cNvPr>
          <p:cNvSpPr txBox="1"/>
          <p:nvPr/>
        </p:nvSpPr>
        <p:spPr>
          <a:xfrm>
            <a:off x="9144000" y="2171700"/>
            <a:ext cx="8024110" cy="327129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spc="-100" dirty="0">
                <a:solidFill>
                  <a:srgbClr val="000000"/>
                </a:solidFill>
                <a:latin typeface="SpoqaHanSans-Regular"/>
              </a:rPr>
              <a:t>단점</a:t>
            </a: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마스터 노드에서 워커 노드로 파티션을 복사하는 추가 오버헤드  발생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워커 노드가 할당 받을 파티션이 미리 정해지지 않는 경우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모든 워커 노드에 전체 파티션을 저장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800100" lvl="1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16691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 animBg="1"/>
      <p:bldP spid="26" grpId="0" animBg="1"/>
      <p:bldP spid="29" grpId="0"/>
      <p:bldP spid="31" grpId="0"/>
      <p:bldP spid="33" grpId="0"/>
      <p:bldP spid="35" grpId="0"/>
      <p:bldP spid="54" grpId="0"/>
      <p:bldP spid="56" grpId="0"/>
      <p:bldP spid="58" grpId="0"/>
      <p:bldP spid="6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C41BD-DFC7-5CE9-0923-9CD83ED71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013DDAB-A769-5A9F-D468-6CE845AE5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9B647EE-A13B-308B-2CC0-F686707B5751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데이터 저장 및 할당</a:t>
            </a:r>
            <a:r>
              <a:rPr lang="en-US" altLang="ko-KR" sz="4400" b="1" i="0" u="none" strike="noStrike" spc="-300" dirty="0">
                <a:solidFill>
                  <a:schemeClr val="tx2"/>
                </a:solidFill>
                <a:ea typeface="SpoqaHanSans-Bold"/>
              </a:rPr>
              <a:t>: 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(2) 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NFS</a:t>
            </a:r>
            <a:r>
              <a:rPr lang="en-US" altLang="ko-KR" sz="4800" b="1" spc="-300" baseline="30000" dirty="0">
                <a:solidFill>
                  <a:schemeClr val="tx2"/>
                </a:solidFill>
                <a:ea typeface="SpoqaHanSans-Bold"/>
              </a:rPr>
              <a:t>*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(Network File System)</a:t>
            </a:r>
            <a:endParaRPr lang="ko-KR" sz="50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134C9E6-307E-99F7-1B69-C6770F22A3B7}"/>
              </a:ext>
            </a:extLst>
          </p:cNvPr>
          <p:cNvSpPr txBox="1"/>
          <p:nvPr/>
        </p:nvSpPr>
        <p:spPr>
          <a:xfrm>
            <a:off x="970220" y="1738267"/>
            <a:ext cx="16230600" cy="33527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NFS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서버에서 데이터를 저장하고 관리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400" b="1" spc="-100" dirty="0">
                <a:solidFill>
                  <a:srgbClr val="000000"/>
                </a:solidFill>
                <a:latin typeface="SpoqaHanSans-Regular"/>
              </a:rPr>
              <a:t>장점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: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파티션을 복사하는 추가 오버헤드가 필요하지 않고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데이터 중복이 발생하지 않음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400" b="1" spc="-100" dirty="0">
                <a:solidFill>
                  <a:srgbClr val="000000"/>
                </a:solidFill>
                <a:latin typeface="SpoqaHanSans-Regular"/>
              </a:rPr>
              <a:t>단점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: NFS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서버에 장애가 생기면 분산 학습을 수행할 수 없음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50E143-91C7-4ECA-12C1-D1F3A6A876E6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C6CA3-F54C-1B9A-F8AD-D25279516BFE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15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F3D65DD-DC30-72CC-545D-66C0B99C5CF4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4D9DC18E-0636-E755-E4F1-25B048F769B2}"/>
              </a:ext>
            </a:extLst>
          </p:cNvPr>
          <p:cNvSpPr/>
          <p:nvPr/>
        </p:nvSpPr>
        <p:spPr>
          <a:xfrm>
            <a:off x="2947669" y="4314796"/>
            <a:ext cx="4716781" cy="44641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(2) Partition</a:t>
            </a:r>
            <a:r>
              <a:rPr lang="ko-KR" altLang="en-US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</a:rPr>
              <a:t>Assignment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AA94CA-6E91-A298-DF65-70E3E27717FF}"/>
              </a:ext>
            </a:extLst>
          </p:cNvPr>
          <p:cNvSpPr txBox="1"/>
          <p:nvPr/>
        </p:nvSpPr>
        <p:spPr>
          <a:xfrm rot="10800000">
            <a:off x="4727319" y="8255744"/>
            <a:ext cx="905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. . . </a:t>
            </a:r>
            <a:endParaRPr lang="ko-KR" altLang="en-US" sz="2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FE8D1F-45DA-DFB3-B9E1-0614E3E6260A}"/>
              </a:ext>
            </a:extLst>
          </p:cNvPr>
          <p:cNvSpPr txBox="1"/>
          <p:nvPr/>
        </p:nvSpPr>
        <p:spPr>
          <a:xfrm rot="3526293">
            <a:off x="3538890" y="5622914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BD977C9-C9A1-4E28-7F72-F20AC78C65BB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3928922" y="5550155"/>
            <a:ext cx="317715" cy="5182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3DFF0DA-59BA-9002-4E83-CEFB7116CAC7}"/>
              </a:ext>
            </a:extLst>
          </p:cNvPr>
          <p:cNvSpPr/>
          <p:nvPr/>
        </p:nvSpPr>
        <p:spPr>
          <a:xfrm>
            <a:off x="4206391" y="6054317"/>
            <a:ext cx="2159440" cy="1114806"/>
          </a:xfrm>
          <a:prstGeom prst="roundRect">
            <a:avLst>
              <a:gd name="adj" fmla="val 812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D39491-F205-D244-F806-B4AEB17C888B}"/>
              </a:ext>
            </a:extLst>
          </p:cNvPr>
          <p:cNvSpPr txBox="1"/>
          <p:nvPr/>
        </p:nvSpPr>
        <p:spPr>
          <a:xfrm>
            <a:off x="4829409" y="5905413"/>
            <a:ext cx="913404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FF0000"/>
                </a:solidFill>
              </a:rPr>
              <a:t>NFS</a:t>
            </a:r>
            <a:r>
              <a:rPr lang="ko-KR" altLang="en-US" sz="1100" dirty="0">
                <a:solidFill>
                  <a:srgbClr val="FF0000"/>
                </a:solidFill>
              </a:rPr>
              <a:t> </a:t>
            </a:r>
            <a:r>
              <a:rPr lang="en-US" altLang="ko-KR" sz="1100" dirty="0">
                <a:solidFill>
                  <a:srgbClr val="FF0000"/>
                </a:solidFill>
              </a:rPr>
              <a:t>Server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3E903673-152E-DA03-2B2D-5A8C7015A37B}"/>
              </a:ext>
            </a:extLst>
          </p:cNvPr>
          <p:cNvGrpSpPr/>
          <p:nvPr/>
        </p:nvGrpSpPr>
        <p:grpSpPr>
          <a:xfrm>
            <a:off x="4246637" y="6172665"/>
            <a:ext cx="2074804" cy="945371"/>
            <a:chOff x="7699768" y="6696569"/>
            <a:chExt cx="2074804" cy="945371"/>
          </a:xfrm>
        </p:grpSpPr>
        <p:sp>
          <p:nvSpPr>
            <p:cNvPr id="6" name="원통형 5">
              <a:extLst>
                <a:ext uri="{FF2B5EF4-FFF2-40B4-BE49-F238E27FC236}">
                  <a16:creationId xmlns:a16="http://schemas.microsoft.com/office/drawing/2014/main" id="{9079E7F3-F883-923A-1458-BE76D52EDA14}"/>
                </a:ext>
              </a:extLst>
            </p:cNvPr>
            <p:cNvSpPr/>
            <p:nvPr/>
          </p:nvSpPr>
          <p:spPr>
            <a:xfrm>
              <a:off x="8863613" y="7307175"/>
              <a:ext cx="910959" cy="334765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Partition N</a:t>
              </a:r>
              <a:endParaRPr lang="ko-KR" altLang="en-US" sz="11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CDC36DF-CF7D-7520-0B3E-DC4A603DDD56}"/>
                </a:ext>
              </a:extLst>
            </p:cNvPr>
            <p:cNvSpPr txBox="1"/>
            <p:nvPr/>
          </p:nvSpPr>
          <p:spPr>
            <a:xfrm rot="1884703">
              <a:off x="8556938" y="7256853"/>
              <a:ext cx="5076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4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4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12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6B82D11-E1D2-21A0-64E4-FB7D43DA9C1F}"/>
                </a:ext>
              </a:extLst>
            </p:cNvPr>
            <p:cNvGrpSpPr/>
            <p:nvPr/>
          </p:nvGrpSpPr>
          <p:grpSpPr>
            <a:xfrm>
              <a:off x="7699768" y="6696569"/>
              <a:ext cx="1468500" cy="559520"/>
              <a:chOff x="4233314" y="3072281"/>
              <a:chExt cx="1468500" cy="559520"/>
            </a:xfrm>
          </p:grpSpPr>
          <p:sp>
            <p:nvSpPr>
              <p:cNvPr id="17" name="원통형 16">
                <a:extLst>
                  <a:ext uri="{FF2B5EF4-FFF2-40B4-BE49-F238E27FC236}">
                    <a16:creationId xmlns:a16="http://schemas.microsoft.com/office/drawing/2014/main" id="{8229F9E4-1347-3046-31E9-BA98B9F77363}"/>
                  </a:ext>
                </a:extLst>
              </p:cNvPr>
              <p:cNvSpPr/>
              <p:nvPr/>
            </p:nvSpPr>
            <p:spPr>
              <a:xfrm>
                <a:off x="4790857" y="3297036"/>
                <a:ext cx="910957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2</a:t>
                </a:r>
                <a:endParaRPr lang="ko-KR" altLang="en-US" sz="1100" dirty="0"/>
              </a:p>
            </p:txBody>
          </p:sp>
          <p:sp>
            <p:nvSpPr>
              <p:cNvPr id="18" name="원통형 17">
                <a:extLst>
                  <a:ext uri="{FF2B5EF4-FFF2-40B4-BE49-F238E27FC236}">
                    <a16:creationId xmlns:a16="http://schemas.microsoft.com/office/drawing/2014/main" id="{54BDBB0C-C0C3-3839-F2A7-CDC678B4034B}"/>
                  </a:ext>
                </a:extLst>
              </p:cNvPr>
              <p:cNvSpPr/>
              <p:nvPr/>
            </p:nvSpPr>
            <p:spPr>
              <a:xfrm>
                <a:off x="4495238" y="3194787"/>
                <a:ext cx="901921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1</a:t>
                </a:r>
                <a:endParaRPr lang="ko-KR" altLang="en-US" sz="1100" dirty="0"/>
              </a:p>
            </p:txBody>
          </p:sp>
          <p:sp>
            <p:nvSpPr>
              <p:cNvPr id="19" name="원통형 18">
                <a:extLst>
                  <a:ext uri="{FF2B5EF4-FFF2-40B4-BE49-F238E27FC236}">
                    <a16:creationId xmlns:a16="http://schemas.microsoft.com/office/drawing/2014/main" id="{2D5C180F-50CE-B19E-AE18-81AC0CB120AD}"/>
                  </a:ext>
                </a:extLst>
              </p:cNvPr>
              <p:cNvSpPr/>
              <p:nvPr/>
            </p:nvSpPr>
            <p:spPr>
              <a:xfrm>
                <a:off x="4233314" y="3072281"/>
                <a:ext cx="901920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0</a:t>
                </a:r>
                <a:endParaRPr lang="ko-KR" altLang="en-US" sz="1100" dirty="0"/>
              </a:p>
            </p:txBody>
          </p:sp>
        </p:grpSp>
      </p:grp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A1E67F8A-A2EA-6B2E-59FD-E5A4F56FE5AF}"/>
              </a:ext>
            </a:extLst>
          </p:cNvPr>
          <p:cNvSpPr/>
          <p:nvPr/>
        </p:nvSpPr>
        <p:spPr>
          <a:xfrm>
            <a:off x="5903870" y="7700645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90EB8A75-FFBF-7C04-8C97-67981084911A}"/>
              </a:ext>
            </a:extLst>
          </p:cNvPr>
          <p:cNvGrpSpPr/>
          <p:nvPr/>
        </p:nvGrpSpPr>
        <p:grpSpPr>
          <a:xfrm>
            <a:off x="5944113" y="7834395"/>
            <a:ext cx="1353148" cy="638767"/>
            <a:chOff x="6269961" y="8402491"/>
            <a:chExt cx="1353148" cy="638767"/>
          </a:xfrm>
        </p:grpSpPr>
        <p:sp>
          <p:nvSpPr>
            <p:cNvPr id="21" name="원통형 20">
              <a:extLst>
                <a:ext uri="{FF2B5EF4-FFF2-40B4-BE49-F238E27FC236}">
                  <a16:creationId xmlns:a16="http://schemas.microsoft.com/office/drawing/2014/main" id="{E2030832-06CD-F1F6-D2DD-0D911EFCAF0D}"/>
                </a:ext>
              </a:extLst>
            </p:cNvPr>
            <p:cNvSpPr/>
            <p:nvPr/>
          </p:nvSpPr>
          <p:spPr>
            <a:xfrm>
              <a:off x="6993583" y="8846822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22" name="원통형 21">
              <a:extLst>
                <a:ext uri="{FF2B5EF4-FFF2-40B4-BE49-F238E27FC236}">
                  <a16:creationId xmlns:a16="http://schemas.microsoft.com/office/drawing/2014/main" id="{86F07AD2-6A10-AD61-D5F1-AC714330F6BC}"/>
                </a:ext>
              </a:extLst>
            </p:cNvPr>
            <p:cNvSpPr/>
            <p:nvPr/>
          </p:nvSpPr>
          <p:spPr>
            <a:xfrm>
              <a:off x="6588252" y="852762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23" name="원통형 22">
              <a:extLst>
                <a:ext uri="{FF2B5EF4-FFF2-40B4-BE49-F238E27FC236}">
                  <a16:creationId xmlns:a16="http://schemas.microsoft.com/office/drawing/2014/main" id="{2016131D-8551-7E48-ACC3-D6A5E1F59931}"/>
                </a:ext>
              </a:extLst>
            </p:cNvPr>
            <p:cNvSpPr/>
            <p:nvPr/>
          </p:nvSpPr>
          <p:spPr>
            <a:xfrm>
              <a:off x="6418707" y="8465193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24" name="원통형 23">
              <a:extLst>
                <a:ext uri="{FF2B5EF4-FFF2-40B4-BE49-F238E27FC236}">
                  <a16:creationId xmlns:a16="http://schemas.microsoft.com/office/drawing/2014/main" id="{3D6FCAB3-6E46-D083-8C88-7EA386F15D9C}"/>
                </a:ext>
              </a:extLst>
            </p:cNvPr>
            <p:cNvSpPr/>
            <p:nvPr/>
          </p:nvSpPr>
          <p:spPr>
            <a:xfrm>
              <a:off x="6269961" y="840249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8DAD08E-C47F-C08F-689B-368F974E59FD}"/>
                </a:ext>
              </a:extLst>
            </p:cNvPr>
            <p:cNvSpPr txBox="1"/>
            <p:nvPr/>
          </p:nvSpPr>
          <p:spPr>
            <a:xfrm rot="2022033">
              <a:off x="6964094" y="8671475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099F102-CBB8-7A13-8C99-874C14540716}"/>
              </a:ext>
            </a:extLst>
          </p:cNvPr>
          <p:cNvSpPr/>
          <p:nvPr/>
        </p:nvSpPr>
        <p:spPr>
          <a:xfrm>
            <a:off x="3208455" y="7688203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9663D6A-E431-EE9F-7FD5-C52C05E0A4D5}"/>
              </a:ext>
            </a:extLst>
          </p:cNvPr>
          <p:cNvGrpSpPr/>
          <p:nvPr/>
        </p:nvGrpSpPr>
        <p:grpSpPr>
          <a:xfrm>
            <a:off x="3252347" y="7834395"/>
            <a:ext cx="1353148" cy="638767"/>
            <a:chOff x="3574546" y="8390049"/>
            <a:chExt cx="1353148" cy="638767"/>
          </a:xfrm>
        </p:grpSpPr>
        <p:sp>
          <p:nvSpPr>
            <p:cNvPr id="30" name="원통형 29">
              <a:extLst>
                <a:ext uri="{FF2B5EF4-FFF2-40B4-BE49-F238E27FC236}">
                  <a16:creationId xmlns:a16="http://schemas.microsoft.com/office/drawing/2014/main" id="{C813C9D2-3428-0AB3-FDD7-D89E091682F2}"/>
                </a:ext>
              </a:extLst>
            </p:cNvPr>
            <p:cNvSpPr/>
            <p:nvPr/>
          </p:nvSpPr>
          <p:spPr>
            <a:xfrm>
              <a:off x="4298168" y="8834380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31" name="원통형 30">
              <a:extLst>
                <a:ext uri="{FF2B5EF4-FFF2-40B4-BE49-F238E27FC236}">
                  <a16:creationId xmlns:a16="http://schemas.microsoft.com/office/drawing/2014/main" id="{7119427F-FD30-559A-21D3-3AE8A3BA763B}"/>
                </a:ext>
              </a:extLst>
            </p:cNvPr>
            <p:cNvSpPr/>
            <p:nvPr/>
          </p:nvSpPr>
          <p:spPr>
            <a:xfrm>
              <a:off x="3892837" y="851517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32" name="원통형 31">
              <a:extLst>
                <a:ext uri="{FF2B5EF4-FFF2-40B4-BE49-F238E27FC236}">
                  <a16:creationId xmlns:a16="http://schemas.microsoft.com/office/drawing/2014/main" id="{58BFD9BC-4C82-CF05-E9A9-E9F937E86FD6}"/>
                </a:ext>
              </a:extLst>
            </p:cNvPr>
            <p:cNvSpPr/>
            <p:nvPr/>
          </p:nvSpPr>
          <p:spPr>
            <a:xfrm>
              <a:off x="3723292" y="845275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33" name="원통형 32">
              <a:extLst>
                <a:ext uri="{FF2B5EF4-FFF2-40B4-BE49-F238E27FC236}">
                  <a16:creationId xmlns:a16="http://schemas.microsoft.com/office/drawing/2014/main" id="{9C62E568-7D31-D427-B7F4-17D591B19659}"/>
                </a:ext>
              </a:extLst>
            </p:cNvPr>
            <p:cNvSpPr/>
            <p:nvPr/>
          </p:nvSpPr>
          <p:spPr>
            <a:xfrm>
              <a:off x="3574546" y="839004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AE3DD28-06C3-1DFF-3A50-4E343D0E15F4}"/>
                </a:ext>
              </a:extLst>
            </p:cNvPr>
            <p:cNvSpPr txBox="1"/>
            <p:nvPr/>
          </p:nvSpPr>
          <p:spPr>
            <a:xfrm rot="2022033">
              <a:off x="4268679" y="8659033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4B13C2E8-80E8-E606-483A-344CEE386548}"/>
              </a:ext>
            </a:extLst>
          </p:cNvPr>
          <p:cNvSpPr/>
          <p:nvPr/>
        </p:nvSpPr>
        <p:spPr>
          <a:xfrm>
            <a:off x="3208455" y="4704879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0CBAC4BE-2B91-E3B6-E4E9-8437759956EA}"/>
              </a:ext>
            </a:extLst>
          </p:cNvPr>
          <p:cNvGrpSpPr/>
          <p:nvPr/>
        </p:nvGrpSpPr>
        <p:grpSpPr>
          <a:xfrm>
            <a:off x="3245615" y="4859239"/>
            <a:ext cx="1353148" cy="638767"/>
            <a:chOff x="3574546" y="5406725"/>
            <a:chExt cx="1353148" cy="638767"/>
          </a:xfrm>
        </p:grpSpPr>
        <p:sp>
          <p:nvSpPr>
            <p:cNvPr id="37" name="원통형 36">
              <a:extLst>
                <a:ext uri="{FF2B5EF4-FFF2-40B4-BE49-F238E27FC236}">
                  <a16:creationId xmlns:a16="http://schemas.microsoft.com/office/drawing/2014/main" id="{0BFB938E-9AF8-4874-DBD8-1025BC0BB2DF}"/>
                </a:ext>
              </a:extLst>
            </p:cNvPr>
            <p:cNvSpPr/>
            <p:nvPr/>
          </p:nvSpPr>
          <p:spPr>
            <a:xfrm>
              <a:off x="4298168" y="5851056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38" name="원통형 37">
              <a:extLst>
                <a:ext uri="{FF2B5EF4-FFF2-40B4-BE49-F238E27FC236}">
                  <a16:creationId xmlns:a16="http://schemas.microsoft.com/office/drawing/2014/main" id="{B4AA51B2-B18A-FD1A-3E7B-36F4CE3874DC}"/>
                </a:ext>
              </a:extLst>
            </p:cNvPr>
            <p:cNvSpPr/>
            <p:nvPr/>
          </p:nvSpPr>
          <p:spPr>
            <a:xfrm>
              <a:off x="3892837" y="5531855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39" name="원통형 38">
              <a:extLst>
                <a:ext uri="{FF2B5EF4-FFF2-40B4-BE49-F238E27FC236}">
                  <a16:creationId xmlns:a16="http://schemas.microsoft.com/office/drawing/2014/main" id="{5627E8E1-FBED-4ADC-3EC0-3B69D3C088A8}"/>
                </a:ext>
              </a:extLst>
            </p:cNvPr>
            <p:cNvSpPr/>
            <p:nvPr/>
          </p:nvSpPr>
          <p:spPr>
            <a:xfrm>
              <a:off x="3723292" y="5469427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40" name="원통형 39">
              <a:extLst>
                <a:ext uri="{FF2B5EF4-FFF2-40B4-BE49-F238E27FC236}">
                  <a16:creationId xmlns:a16="http://schemas.microsoft.com/office/drawing/2014/main" id="{92E5966F-50D4-2382-91B9-B8CA4CD23708}"/>
                </a:ext>
              </a:extLst>
            </p:cNvPr>
            <p:cNvSpPr/>
            <p:nvPr/>
          </p:nvSpPr>
          <p:spPr>
            <a:xfrm>
              <a:off x="3574546" y="5406725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5839BA-F962-0332-1CBB-222152EE026E}"/>
                </a:ext>
              </a:extLst>
            </p:cNvPr>
            <p:cNvSpPr txBox="1"/>
            <p:nvPr/>
          </p:nvSpPr>
          <p:spPr>
            <a:xfrm rot="2022033">
              <a:off x="4268679" y="5675709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22247B9-A032-6E82-D55D-4E38984681B4}"/>
              </a:ext>
            </a:extLst>
          </p:cNvPr>
          <p:cNvSpPr txBox="1"/>
          <p:nvPr/>
        </p:nvSpPr>
        <p:spPr>
          <a:xfrm>
            <a:off x="3535673" y="4578246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0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E90D093-52AC-2423-157C-6C713401365E}"/>
              </a:ext>
            </a:extLst>
          </p:cNvPr>
          <p:cNvGrpSpPr/>
          <p:nvPr/>
        </p:nvGrpSpPr>
        <p:grpSpPr>
          <a:xfrm>
            <a:off x="5975679" y="4858124"/>
            <a:ext cx="1353148" cy="638767"/>
            <a:chOff x="6298081" y="5398428"/>
            <a:chExt cx="1353148" cy="638767"/>
          </a:xfrm>
        </p:grpSpPr>
        <p:sp>
          <p:nvSpPr>
            <p:cNvPr id="45" name="원통형 44">
              <a:extLst>
                <a:ext uri="{FF2B5EF4-FFF2-40B4-BE49-F238E27FC236}">
                  <a16:creationId xmlns:a16="http://schemas.microsoft.com/office/drawing/2014/main" id="{D58900FF-DB39-F3EF-2C09-629BA59C366E}"/>
                </a:ext>
              </a:extLst>
            </p:cNvPr>
            <p:cNvSpPr/>
            <p:nvPr/>
          </p:nvSpPr>
          <p:spPr>
            <a:xfrm>
              <a:off x="7021703" y="584275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46" name="원통형 45">
              <a:extLst>
                <a:ext uri="{FF2B5EF4-FFF2-40B4-BE49-F238E27FC236}">
                  <a16:creationId xmlns:a16="http://schemas.microsoft.com/office/drawing/2014/main" id="{B8B998A7-82AC-3CFF-1405-2C136D9FD960}"/>
                </a:ext>
              </a:extLst>
            </p:cNvPr>
            <p:cNvSpPr/>
            <p:nvPr/>
          </p:nvSpPr>
          <p:spPr>
            <a:xfrm>
              <a:off x="6616372" y="5523558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47" name="원통형 46">
              <a:extLst>
                <a:ext uri="{FF2B5EF4-FFF2-40B4-BE49-F238E27FC236}">
                  <a16:creationId xmlns:a16="http://schemas.microsoft.com/office/drawing/2014/main" id="{509662AF-3242-F6D5-9CF9-7F662DA71048}"/>
                </a:ext>
              </a:extLst>
            </p:cNvPr>
            <p:cNvSpPr/>
            <p:nvPr/>
          </p:nvSpPr>
          <p:spPr>
            <a:xfrm>
              <a:off x="6446827" y="5461130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48" name="원통형 47">
              <a:extLst>
                <a:ext uri="{FF2B5EF4-FFF2-40B4-BE49-F238E27FC236}">
                  <a16:creationId xmlns:a16="http://schemas.microsoft.com/office/drawing/2014/main" id="{529A4542-0FF6-BD24-9DAF-4811F76DDFD3}"/>
                </a:ext>
              </a:extLst>
            </p:cNvPr>
            <p:cNvSpPr/>
            <p:nvPr/>
          </p:nvSpPr>
          <p:spPr>
            <a:xfrm>
              <a:off x="6298081" y="5398428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AF5974A-1476-DEDF-FC45-C3F53FA2DE1F}"/>
                </a:ext>
              </a:extLst>
            </p:cNvPr>
            <p:cNvSpPr txBox="1"/>
            <p:nvPr/>
          </p:nvSpPr>
          <p:spPr>
            <a:xfrm rot="2022033">
              <a:off x="6992214" y="5667412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65592561-4A2A-D294-AA31-0F34AB958BB9}"/>
              </a:ext>
            </a:extLst>
          </p:cNvPr>
          <p:cNvCxnSpPr>
            <a:cxnSpLocks/>
            <a:stCxn id="49" idx="2"/>
          </p:cNvCxnSpPr>
          <p:nvPr/>
        </p:nvCxnSpPr>
        <p:spPr>
          <a:xfrm flipH="1">
            <a:off x="6336929" y="5541858"/>
            <a:ext cx="315528" cy="5215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4F7DB6D-2396-8E5C-2676-7649E2C6D02A}"/>
              </a:ext>
            </a:extLst>
          </p:cNvPr>
          <p:cNvSpPr txBox="1"/>
          <p:nvPr/>
        </p:nvSpPr>
        <p:spPr>
          <a:xfrm>
            <a:off x="3535673" y="7563908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2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E9AA7E-CF56-42C1-D024-96C4CF265912}"/>
              </a:ext>
            </a:extLst>
          </p:cNvPr>
          <p:cNvSpPr txBox="1"/>
          <p:nvPr/>
        </p:nvSpPr>
        <p:spPr>
          <a:xfrm>
            <a:off x="6231088" y="7559895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N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3EC0E75-2281-9382-B3E7-2309E7421049}"/>
              </a:ext>
            </a:extLst>
          </p:cNvPr>
          <p:cNvSpPr txBox="1"/>
          <p:nvPr/>
        </p:nvSpPr>
        <p:spPr>
          <a:xfrm rot="18472363">
            <a:off x="3334557" y="7187222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C4B885-6745-3B6B-E893-AAF759D182FA}"/>
              </a:ext>
            </a:extLst>
          </p:cNvPr>
          <p:cNvSpPr txBox="1"/>
          <p:nvPr/>
        </p:nvSpPr>
        <p:spPr>
          <a:xfrm rot="18155430">
            <a:off x="5780330" y="5615401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72AB6B3-15F3-2C0C-9F7E-C0CD54C01480}"/>
              </a:ext>
            </a:extLst>
          </p:cNvPr>
          <p:cNvSpPr txBox="1"/>
          <p:nvPr/>
        </p:nvSpPr>
        <p:spPr>
          <a:xfrm rot="3324151">
            <a:off x="5950554" y="7221825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CFFF414C-58FB-7721-A0A2-B575AA34EDDF}"/>
              </a:ext>
            </a:extLst>
          </p:cNvPr>
          <p:cNvSpPr/>
          <p:nvPr/>
        </p:nvSpPr>
        <p:spPr>
          <a:xfrm>
            <a:off x="5931990" y="4696582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CE8A23B-7005-A307-5A24-8E80934A9081}"/>
              </a:ext>
            </a:extLst>
          </p:cNvPr>
          <p:cNvSpPr txBox="1"/>
          <p:nvPr/>
        </p:nvSpPr>
        <p:spPr>
          <a:xfrm>
            <a:off x="6271404" y="4574980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1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54EB89B-24B7-0494-6A49-EF67D8188E3A}"/>
              </a:ext>
            </a:extLst>
          </p:cNvPr>
          <p:cNvSpPr txBox="1"/>
          <p:nvPr/>
        </p:nvSpPr>
        <p:spPr>
          <a:xfrm>
            <a:off x="4264242" y="8799401"/>
            <a:ext cx="210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Network File System</a:t>
            </a:r>
            <a:endParaRPr lang="ko-KR" altLang="en-US" dirty="0"/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0E5DB0E1-76DC-F038-935C-F7CDCB66B4A3}"/>
              </a:ext>
            </a:extLst>
          </p:cNvPr>
          <p:cNvCxnSpPr>
            <a:cxnSpLocks/>
          </p:cNvCxnSpPr>
          <p:nvPr/>
        </p:nvCxnSpPr>
        <p:spPr>
          <a:xfrm flipV="1">
            <a:off x="3900109" y="7145387"/>
            <a:ext cx="334460" cy="4288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3BA0772-0AD6-337A-6043-7FD0F2A13335}"/>
              </a:ext>
            </a:extLst>
          </p:cNvPr>
          <p:cNvCxnSpPr>
            <a:cxnSpLocks/>
          </p:cNvCxnSpPr>
          <p:nvPr/>
        </p:nvCxnSpPr>
        <p:spPr>
          <a:xfrm flipH="1" flipV="1">
            <a:off x="6341086" y="7164381"/>
            <a:ext cx="287292" cy="4160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1906C35-07BC-9B97-56B1-BA78CDBAFFB8}"/>
              </a:ext>
            </a:extLst>
          </p:cNvPr>
          <p:cNvSpPr txBox="1"/>
          <p:nvPr/>
        </p:nvSpPr>
        <p:spPr>
          <a:xfrm>
            <a:off x="803824" y="9679106"/>
            <a:ext cx="12044498" cy="956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1800" spc="-100" dirty="0">
                <a:solidFill>
                  <a:srgbClr val="000000"/>
                </a:solidFill>
                <a:latin typeface="SpoqaHanSans-Regular"/>
              </a:rPr>
              <a:t>*</a:t>
            </a:r>
            <a:r>
              <a:rPr lang="en-US" altLang="ko-KR" sz="1800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A. </a:t>
            </a:r>
            <a:r>
              <a:rPr lang="en-US" altLang="ko-KR" sz="1800" kern="100" spc="-7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Muthitacharoen</a:t>
            </a:r>
            <a:r>
              <a:rPr lang="en-US" altLang="ko-KR" sz="1800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, B. Chen, and D. </a:t>
            </a:r>
            <a:r>
              <a:rPr lang="en-US" altLang="ko-KR" sz="1800" kern="100" spc="-7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Mazieres</a:t>
            </a:r>
            <a:r>
              <a:rPr lang="en-US" altLang="ko-KR" sz="1800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, “</a:t>
            </a:r>
            <a:r>
              <a:rPr lang="en-US" altLang="ko-KR" sz="1800" kern="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</a:rPr>
              <a:t>A Low-Bandwidth Network File System,” </a:t>
            </a:r>
            <a:r>
              <a:rPr lang="en-US" altLang="ko-KR" sz="1800" i="1" kern="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</a:rPr>
              <a:t>SOSP 2001</a:t>
            </a:r>
            <a:r>
              <a:rPr lang="en-US" altLang="ko-KR" sz="1800" kern="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</a:rPr>
              <a:t>, pp.174-187, Oct. 2001.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1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13D1F27C-CAD2-E3F3-2673-EAD8B1C34ECF}"/>
              </a:ext>
            </a:extLst>
          </p:cNvPr>
          <p:cNvSpPr/>
          <p:nvPr/>
        </p:nvSpPr>
        <p:spPr>
          <a:xfrm>
            <a:off x="8738091" y="4314796"/>
            <a:ext cx="4716781" cy="44641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(2) Partition</a:t>
            </a:r>
            <a:r>
              <a:rPr lang="ko-KR" altLang="en-US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</a:rPr>
              <a:t>Assignment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B544041-2A90-5B3C-207D-8770B3E698CF}"/>
              </a:ext>
            </a:extLst>
          </p:cNvPr>
          <p:cNvSpPr txBox="1"/>
          <p:nvPr/>
        </p:nvSpPr>
        <p:spPr>
          <a:xfrm rot="10800000">
            <a:off x="10517741" y="8255744"/>
            <a:ext cx="905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. . . </a:t>
            </a:r>
            <a:endParaRPr lang="ko-KR" altLang="en-US" sz="2800" b="1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3BA1DE52-EB15-ED9F-FA57-210A41E2C3B7}"/>
              </a:ext>
            </a:extLst>
          </p:cNvPr>
          <p:cNvSpPr txBox="1"/>
          <p:nvPr/>
        </p:nvSpPr>
        <p:spPr>
          <a:xfrm rot="3526293">
            <a:off x="9328899" y="5622914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4DE24962-6773-90D7-1355-98B3094A6D55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9719344" y="5550155"/>
            <a:ext cx="317715" cy="5182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4A682AD9-5F9B-F430-61A1-9607CDB19549}"/>
              </a:ext>
            </a:extLst>
          </p:cNvPr>
          <p:cNvSpPr/>
          <p:nvPr/>
        </p:nvSpPr>
        <p:spPr>
          <a:xfrm>
            <a:off x="9996813" y="6054317"/>
            <a:ext cx="2159440" cy="1114806"/>
          </a:xfrm>
          <a:prstGeom prst="roundRect">
            <a:avLst>
              <a:gd name="adj" fmla="val 812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0225C7D-C2E7-E27F-41E2-F0C4E8031C87}"/>
              </a:ext>
            </a:extLst>
          </p:cNvPr>
          <p:cNvSpPr txBox="1"/>
          <p:nvPr/>
        </p:nvSpPr>
        <p:spPr>
          <a:xfrm>
            <a:off x="10619831" y="5905413"/>
            <a:ext cx="913404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FF0000"/>
                </a:solidFill>
              </a:rPr>
              <a:t>NFS</a:t>
            </a:r>
            <a:r>
              <a:rPr lang="ko-KR" altLang="en-US" sz="1100" dirty="0">
                <a:solidFill>
                  <a:srgbClr val="FF0000"/>
                </a:solidFill>
              </a:rPr>
              <a:t> </a:t>
            </a:r>
            <a:r>
              <a:rPr lang="en-US" altLang="ko-KR" sz="1100" dirty="0">
                <a:solidFill>
                  <a:srgbClr val="FF0000"/>
                </a:solidFill>
              </a:rPr>
              <a:t>Server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E8363494-D914-64ED-5D56-18DD1F0605C6}"/>
              </a:ext>
            </a:extLst>
          </p:cNvPr>
          <p:cNvGrpSpPr/>
          <p:nvPr/>
        </p:nvGrpSpPr>
        <p:grpSpPr>
          <a:xfrm>
            <a:off x="10037059" y="6172665"/>
            <a:ext cx="2074804" cy="945371"/>
            <a:chOff x="7699768" y="6696569"/>
            <a:chExt cx="2074804" cy="945371"/>
          </a:xfrm>
        </p:grpSpPr>
        <p:sp>
          <p:nvSpPr>
            <p:cNvPr id="122" name="원통형 121">
              <a:extLst>
                <a:ext uri="{FF2B5EF4-FFF2-40B4-BE49-F238E27FC236}">
                  <a16:creationId xmlns:a16="http://schemas.microsoft.com/office/drawing/2014/main" id="{FE8BBB89-21FC-F4BE-C923-47307A1E95E1}"/>
                </a:ext>
              </a:extLst>
            </p:cNvPr>
            <p:cNvSpPr/>
            <p:nvPr/>
          </p:nvSpPr>
          <p:spPr>
            <a:xfrm>
              <a:off x="8863613" y="7307175"/>
              <a:ext cx="910959" cy="334765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Partition N</a:t>
              </a:r>
              <a:endParaRPr lang="ko-KR" altLang="en-US" sz="1100" dirty="0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6837573-3D95-5FEE-A76D-03D10A3A14A1}"/>
                </a:ext>
              </a:extLst>
            </p:cNvPr>
            <p:cNvSpPr txBox="1"/>
            <p:nvPr/>
          </p:nvSpPr>
          <p:spPr>
            <a:xfrm rot="1884703">
              <a:off x="8556938" y="7256853"/>
              <a:ext cx="5076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4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4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12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124" name="그룹 123">
              <a:extLst>
                <a:ext uri="{FF2B5EF4-FFF2-40B4-BE49-F238E27FC236}">
                  <a16:creationId xmlns:a16="http://schemas.microsoft.com/office/drawing/2014/main" id="{8EF22075-3F09-BF68-4853-9306C209D6AD}"/>
                </a:ext>
              </a:extLst>
            </p:cNvPr>
            <p:cNvGrpSpPr/>
            <p:nvPr/>
          </p:nvGrpSpPr>
          <p:grpSpPr>
            <a:xfrm>
              <a:off x="7699768" y="6696569"/>
              <a:ext cx="1468500" cy="559520"/>
              <a:chOff x="4233314" y="3072281"/>
              <a:chExt cx="1468500" cy="559520"/>
            </a:xfrm>
          </p:grpSpPr>
          <p:sp>
            <p:nvSpPr>
              <p:cNvPr id="125" name="원통형 124">
                <a:extLst>
                  <a:ext uri="{FF2B5EF4-FFF2-40B4-BE49-F238E27FC236}">
                    <a16:creationId xmlns:a16="http://schemas.microsoft.com/office/drawing/2014/main" id="{0562DB0D-C4AF-0179-8FA7-4B2EC24B24AE}"/>
                  </a:ext>
                </a:extLst>
              </p:cNvPr>
              <p:cNvSpPr/>
              <p:nvPr/>
            </p:nvSpPr>
            <p:spPr>
              <a:xfrm>
                <a:off x="4790857" y="3297036"/>
                <a:ext cx="910957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2</a:t>
                </a:r>
                <a:endParaRPr lang="ko-KR" altLang="en-US" sz="1100" dirty="0"/>
              </a:p>
            </p:txBody>
          </p:sp>
          <p:sp>
            <p:nvSpPr>
              <p:cNvPr id="126" name="원통형 125">
                <a:extLst>
                  <a:ext uri="{FF2B5EF4-FFF2-40B4-BE49-F238E27FC236}">
                    <a16:creationId xmlns:a16="http://schemas.microsoft.com/office/drawing/2014/main" id="{A78E7C41-8DE1-9A2A-196F-88416FAC0EAA}"/>
                  </a:ext>
                </a:extLst>
              </p:cNvPr>
              <p:cNvSpPr/>
              <p:nvPr/>
            </p:nvSpPr>
            <p:spPr>
              <a:xfrm>
                <a:off x="4495238" y="3194787"/>
                <a:ext cx="901921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1</a:t>
                </a:r>
                <a:endParaRPr lang="ko-KR" altLang="en-US" sz="1100" dirty="0"/>
              </a:p>
            </p:txBody>
          </p:sp>
          <p:sp>
            <p:nvSpPr>
              <p:cNvPr id="127" name="원통형 126">
                <a:extLst>
                  <a:ext uri="{FF2B5EF4-FFF2-40B4-BE49-F238E27FC236}">
                    <a16:creationId xmlns:a16="http://schemas.microsoft.com/office/drawing/2014/main" id="{4B5B266F-4FAE-84C0-EFA3-4F5B7FD36F08}"/>
                  </a:ext>
                </a:extLst>
              </p:cNvPr>
              <p:cNvSpPr/>
              <p:nvPr/>
            </p:nvSpPr>
            <p:spPr>
              <a:xfrm>
                <a:off x="4233314" y="3072281"/>
                <a:ext cx="901920" cy="334765"/>
              </a:xfrm>
              <a:prstGeom prst="can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Partition 0</a:t>
                </a:r>
                <a:endParaRPr lang="ko-KR" altLang="en-US" sz="1100" dirty="0"/>
              </a:p>
            </p:txBody>
          </p:sp>
        </p:grpSp>
      </p:grpSp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700D4A17-37AD-237E-0CFF-CB8DC90489EF}"/>
              </a:ext>
            </a:extLst>
          </p:cNvPr>
          <p:cNvSpPr/>
          <p:nvPr/>
        </p:nvSpPr>
        <p:spPr>
          <a:xfrm>
            <a:off x="11694292" y="7700645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46AE2A2B-2B88-D914-7BA8-710507F377FC}"/>
              </a:ext>
            </a:extLst>
          </p:cNvPr>
          <p:cNvGrpSpPr/>
          <p:nvPr/>
        </p:nvGrpSpPr>
        <p:grpSpPr>
          <a:xfrm>
            <a:off x="11734535" y="7834395"/>
            <a:ext cx="1353148" cy="638767"/>
            <a:chOff x="6269961" y="8402491"/>
            <a:chExt cx="1353148" cy="638767"/>
          </a:xfrm>
        </p:grpSpPr>
        <p:sp>
          <p:nvSpPr>
            <p:cNvPr id="130" name="원통형 129">
              <a:extLst>
                <a:ext uri="{FF2B5EF4-FFF2-40B4-BE49-F238E27FC236}">
                  <a16:creationId xmlns:a16="http://schemas.microsoft.com/office/drawing/2014/main" id="{76BEDF6C-1150-4049-070E-909D3BEB031F}"/>
                </a:ext>
              </a:extLst>
            </p:cNvPr>
            <p:cNvSpPr/>
            <p:nvPr/>
          </p:nvSpPr>
          <p:spPr>
            <a:xfrm>
              <a:off x="6993583" y="8846822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131" name="원통형 130">
              <a:extLst>
                <a:ext uri="{FF2B5EF4-FFF2-40B4-BE49-F238E27FC236}">
                  <a16:creationId xmlns:a16="http://schemas.microsoft.com/office/drawing/2014/main" id="{1E98E8F3-7059-F166-B4C3-0867478C0528}"/>
                </a:ext>
              </a:extLst>
            </p:cNvPr>
            <p:cNvSpPr/>
            <p:nvPr/>
          </p:nvSpPr>
          <p:spPr>
            <a:xfrm>
              <a:off x="6588252" y="852762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132" name="원통형 131">
              <a:extLst>
                <a:ext uri="{FF2B5EF4-FFF2-40B4-BE49-F238E27FC236}">
                  <a16:creationId xmlns:a16="http://schemas.microsoft.com/office/drawing/2014/main" id="{9B428139-83B6-1F85-F61E-A0CD36ECF364}"/>
                </a:ext>
              </a:extLst>
            </p:cNvPr>
            <p:cNvSpPr/>
            <p:nvPr/>
          </p:nvSpPr>
          <p:spPr>
            <a:xfrm>
              <a:off x="6418707" y="8465193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133" name="원통형 132">
              <a:extLst>
                <a:ext uri="{FF2B5EF4-FFF2-40B4-BE49-F238E27FC236}">
                  <a16:creationId xmlns:a16="http://schemas.microsoft.com/office/drawing/2014/main" id="{79B436BC-FA4C-80EC-7655-2F943CE7151F}"/>
                </a:ext>
              </a:extLst>
            </p:cNvPr>
            <p:cNvSpPr/>
            <p:nvPr/>
          </p:nvSpPr>
          <p:spPr>
            <a:xfrm>
              <a:off x="6269961" y="840249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73445357-538D-C1F5-9250-C3CE0950B96D}"/>
                </a:ext>
              </a:extLst>
            </p:cNvPr>
            <p:cNvSpPr txBox="1"/>
            <p:nvPr/>
          </p:nvSpPr>
          <p:spPr>
            <a:xfrm rot="2022033">
              <a:off x="6964094" y="8671475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26C72869-DA92-82E4-D85D-C88F000E4B7D}"/>
              </a:ext>
            </a:extLst>
          </p:cNvPr>
          <p:cNvSpPr/>
          <p:nvPr/>
        </p:nvSpPr>
        <p:spPr>
          <a:xfrm>
            <a:off x="8998877" y="7688203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9C0218B0-4C48-31A9-B4AB-31611AA5583F}"/>
              </a:ext>
            </a:extLst>
          </p:cNvPr>
          <p:cNvGrpSpPr/>
          <p:nvPr/>
        </p:nvGrpSpPr>
        <p:grpSpPr>
          <a:xfrm>
            <a:off x="9042769" y="7834395"/>
            <a:ext cx="1353148" cy="638767"/>
            <a:chOff x="3574546" y="8390049"/>
            <a:chExt cx="1353148" cy="638767"/>
          </a:xfrm>
        </p:grpSpPr>
        <p:sp>
          <p:nvSpPr>
            <p:cNvPr id="137" name="원통형 136">
              <a:extLst>
                <a:ext uri="{FF2B5EF4-FFF2-40B4-BE49-F238E27FC236}">
                  <a16:creationId xmlns:a16="http://schemas.microsoft.com/office/drawing/2014/main" id="{370E048C-8173-A060-8675-F12AB20AE09A}"/>
                </a:ext>
              </a:extLst>
            </p:cNvPr>
            <p:cNvSpPr/>
            <p:nvPr/>
          </p:nvSpPr>
          <p:spPr>
            <a:xfrm>
              <a:off x="4298168" y="8834380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138" name="원통형 137">
              <a:extLst>
                <a:ext uri="{FF2B5EF4-FFF2-40B4-BE49-F238E27FC236}">
                  <a16:creationId xmlns:a16="http://schemas.microsoft.com/office/drawing/2014/main" id="{C44F5389-BBC7-4FB3-5173-B4DD02FBB597}"/>
                </a:ext>
              </a:extLst>
            </p:cNvPr>
            <p:cNvSpPr/>
            <p:nvPr/>
          </p:nvSpPr>
          <p:spPr>
            <a:xfrm>
              <a:off x="3892837" y="851517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139" name="원통형 138">
              <a:extLst>
                <a:ext uri="{FF2B5EF4-FFF2-40B4-BE49-F238E27FC236}">
                  <a16:creationId xmlns:a16="http://schemas.microsoft.com/office/drawing/2014/main" id="{99D4A615-7728-F60D-49CC-567F76AF45AF}"/>
                </a:ext>
              </a:extLst>
            </p:cNvPr>
            <p:cNvSpPr/>
            <p:nvPr/>
          </p:nvSpPr>
          <p:spPr>
            <a:xfrm>
              <a:off x="3723292" y="8452751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140" name="원통형 139">
              <a:extLst>
                <a:ext uri="{FF2B5EF4-FFF2-40B4-BE49-F238E27FC236}">
                  <a16:creationId xmlns:a16="http://schemas.microsoft.com/office/drawing/2014/main" id="{92A34C6D-2394-7802-8955-83077A2334E8}"/>
                </a:ext>
              </a:extLst>
            </p:cNvPr>
            <p:cNvSpPr/>
            <p:nvPr/>
          </p:nvSpPr>
          <p:spPr>
            <a:xfrm>
              <a:off x="3574546" y="839004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A7A208C4-C050-641E-9F1D-6155730C329C}"/>
                </a:ext>
              </a:extLst>
            </p:cNvPr>
            <p:cNvSpPr txBox="1"/>
            <p:nvPr/>
          </p:nvSpPr>
          <p:spPr>
            <a:xfrm rot="2022033">
              <a:off x="4268679" y="8659033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142" name="사각형: 둥근 모서리 141">
            <a:extLst>
              <a:ext uri="{FF2B5EF4-FFF2-40B4-BE49-F238E27FC236}">
                <a16:creationId xmlns:a16="http://schemas.microsoft.com/office/drawing/2014/main" id="{5D17F149-3253-B077-89F4-9C708975A8A2}"/>
              </a:ext>
            </a:extLst>
          </p:cNvPr>
          <p:cNvSpPr/>
          <p:nvPr/>
        </p:nvSpPr>
        <p:spPr>
          <a:xfrm>
            <a:off x="8998877" y="4704879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6F4B9991-0A53-1207-9715-6A6EC9FD451F}"/>
              </a:ext>
            </a:extLst>
          </p:cNvPr>
          <p:cNvGrpSpPr/>
          <p:nvPr/>
        </p:nvGrpSpPr>
        <p:grpSpPr>
          <a:xfrm>
            <a:off x="9036037" y="4859239"/>
            <a:ext cx="1353148" cy="638767"/>
            <a:chOff x="3574546" y="5406725"/>
            <a:chExt cx="1353148" cy="638767"/>
          </a:xfrm>
        </p:grpSpPr>
        <p:sp>
          <p:nvSpPr>
            <p:cNvPr id="144" name="원통형 143">
              <a:extLst>
                <a:ext uri="{FF2B5EF4-FFF2-40B4-BE49-F238E27FC236}">
                  <a16:creationId xmlns:a16="http://schemas.microsoft.com/office/drawing/2014/main" id="{220792B3-4DFB-82BD-63BE-ECBFB5D61348}"/>
                </a:ext>
              </a:extLst>
            </p:cNvPr>
            <p:cNvSpPr/>
            <p:nvPr/>
          </p:nvSpPr>
          <p:spPr>
            <a:xfrm>
              <a:off x="4298168" y="5851056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145" name="원통형 144">
              <a:extLst>
                <a:ext uri="{FF2B5EF4-FFF2-40B4-BE49-F238E27FC236}">
                  <a16:creationId xmlns:a16="http://schemas.microsoft.com/office/drawing/2014/main" id="{B8F8B2E8-AE25-2414-1694-C223B40599FF}"/>
                </a:ext>
              </a:extLst>
            </p:cNvPr>
            <p:cNvSpPr/>
            <p:nvPr/>
          </p:nvSpPr>
          <p:spPr>
            <a:xfrm>
              <a:off x="3892837" y="5531855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146" name="원통형 145">
              <a:extLst>
                <a:ext uri="{FF2B5EF4-FFF2-40B4-BE49-F238E27FC236}">
                  <a16:creationId xmlns:a16="http://schemas.microsoft.com/office/drawing/2014/main" id="{5CFB6EC1-0547-D833-E596-7CCA98875691}"/>
                </a:ext>
              </a:extLst>
            </p:cNvPr>
            <p:cNvSpPr/>
            <p:nvPr/>
          </p:nvSpPr>
          <p:spPr>
            <a:xfrm>
              <a:off x="3723292" y="5469427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147" name="원통형 146">
              <a:extLst>
                <a:ext uri="{FF2B5EF4-FFF2-40B4-BE49-F238E27FC236}">
                  <a16:creationId xmlns:a16="http://schemas.microsoft.com/office/drawing/2014/main" id="{F207BCF1-730C-96C3-3393-DC210275C494}"/>
                </a:ext>
              </a:extLst>
            </p:cNvPr>
            <p:cNvSpPr/>
            <p:nvPr/>
          </p:nvSpPr>
          <p:spPr>
            <a:xfrm>
              <a:off x="3574546" y="5406725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31B13391-EC08-3B8F-700E-5617025843BB}"/>
                </a:ext>
              </a:extLst>
            </p:cNvPr>
            <p:cNvSpPr txBox="1"/>
            <p:nvPr/>
          </p:nvSpPr>
          <p:spPr>
            <a:xfrm rot="2022033">
              <a:off x="4268679" y="5675709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98F7A7D1-EED0-B54E-0DC0-1060B89BD5F8}"/>
              </a:ext>
            </a:extLst>
          </p:cNvPr>
          <p:cNvSpPr txBox="1"/>
          <p:nvPr/>
        </p:nvSpPr>
        <p:spPr>
          <a:xfrm>
            <a:off x="9326095" y="4578246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0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40206813-86E6-F6AD-FD3E-2AE584072B70}"/>
              </a:ext>
            </a:extLst>
          </p:cNvPr>
          <p:cNvGrpSpPr/>
          <p:nvPr/>
        </p:nvGrpSpPr>
        <p:grpSpPr>
          <a:xfrm>
            <a:off x="11765260" y="4858519"/>
            <a:ext cx="1353148" cy="638767"/>
            <a:chOff x="6298081" y="5398428"/>
            <a:chExt cx="1353148" cy="638767"/>
          </a:xfrm>
        </p:grpSpPr>
        <p:sp>
          <p:nvSpPr>
            <p:cNvPr id="151" name="원통형 150">
              <a:extLst>
                <a:ext uri="{FF2B5EF4-FFF2-40B4-BE49-F238E27FC236}">
                  <a16:creationId xmlns:a16="http://schemas.microsoft.com/office/drawing/2014/main" id="{5A3A83DD-BEC4-EA85-A694-A9F94E13FFEF}"/>
                </a:ext>
              </a:extLst>
            </p:cNvPr>
            <p:cNvSpPr/>
            <p:nvPr/>
          </p:nvSpPr>
          <p:spPr>
            <a:xfrm>
              <a:off x="7021703" y="5842759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N</a:t>
              </a:r>
              <a:endParaRPr lang="ko-KR" altLang="en-US" sz="700" dirty="0"/>
            </a:p>
          </p:txBody>
        </p:sp>
        <p:sp>
          <p:nvSpPr>
            <p:cNvPr id="152" name="원통형 151">
              <a:extLst>
                <a:ext uri="{FF2B5EF4-FFF2-40B4-BE49-F238E27FC236}">
                  <a16:creationId xmlns:a16="http://schemas.microsoft.com/office/drawing/2014/main" id="{14F947F8-B02B-D568-078C-25086A6AC9D8}"/>
                </a:ext>
              </a:extLst>
            </p:cNvPr>
            <p:cNvSpPr/>
            <p:nvPr/>
          </p:nvSpPr>
          <p:spPr>
            <a:xfrm>
              <a:off x="6616372" y="5523558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2</a:t>
              </a:r>
              <a:endParaRPr lang="ko-KR" altLang="en-US" sz="700" dirty="0"/>
            </a:p>
          </p:txBody>
        </p:sp>
        <p:sp>
          <p:nvSpPr>
            <p:cNvPr id="153" name="원통형 152">
              <a:extLst>
                <a:ext uri="{FF2B5EF4-FFF2-40B4-BE49-F238E27FC236}">
                  <a16:creationId xmlns:a16="http://schemas.microsoft.com/office/drawing/2014/main" id="{D25A3A2B-E0F0-072E-20BB-847A8B570E68}"/>
                </a:ext>
              </a:extLst>
            </p:cNvPr>
            <p:cNvSpPr/>
            <p:nvPr/>
          </p:nvSpPr>
          <p:spPr>
            <a:xfrm>
              <a:off x="6446827" y="5461130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1</a:t>
              </a:r>
              <a:endParaRPr lang="ko-KR" altLang="en-US" sz="700" dirty="0"/>
            </a:p>
          </p:txBody>
        </p:sp>
        <p:sp>
          <p:nvSpPr>
            <p:cNvPr id="154" name="원통형 153">
              <a:extLst>
                <a:ext uri="{FF2B5EF4-FFF2-40B4-BE49-F238E27FC236}">
                  <a16:creationId xmlns:a16="http://schemas.microsoft.com/office/drawing/2014/main" id="{80CF95CA-ED69-6434-1080-473F39FEB2A3}"/>
                </a:ext>
              </a:extLst>
            </p:cNvPr>
            <p:cNvSpPr/>
            <p:nvPr/>
          </p:nvSpPr>
          <p:spPr>
            <a:xfrm>
              <a:off x="6298081" y="5398428"/>
              <a:ext cx="629526" cy="194436"/>
            </a:xfrm>
            <a:prstGeom prst="ca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Partition 0</a:t>
              </a:r>
              <a:endParaRPr lang="ko-KR" altLang="en-US" sz="700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9AE8B281-B52D-782E-9DDD-9A173C1E1183}"/>
                </a:ext>
              </a:extLst>
            </p:cNvPr>
            <p:cNvSpPr txBox="1"/>
            <p:nvPr/>
          </p:nvSpPr>
          <p:spPr>
            <a:xfrm rot="2022033">
              <a:off x="6992214" y="5667412"/>
              <a:ext cx="2986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r>
                <a:rPr lang="en-US" altLang="ko-KR" sz="100" b="1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r>
                <a:rPr lang="en-US" altLang="ko-KR" sz="900" b="1" dirty="0">
                  <a:solidFill>
                    <a:schemeClr val="bg2">
                      <a:lumMod val="25000"/>
                    </a:schemeClr>
                  </a:solidFill>
                </a:rPr>
                <a:t>·</a:t>
              </a:r>
              <a:endParaRPr lang="ko-KR" altLang="en-US" sz="9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cxnSp>
        <p:nvCxnSpPr>
          <p:cNvPr id="156" name="직선 화살표 연결선 155">
            <a:extLst>
              <a:ext uri="{FF2B5EF4-FFF2-40B4-BE49-F238E27FC236}">
                <a16:creationId xmlns:a16="http://schemas.microsoft.com/office/drawing/2014/main" id="{AC130E13-2FFA-B1AB-3F75-8D84135587DA}"/>
              </a:ext>
            </a:extLst>
          </p:cNvPr>
          <p:cNvCxnSpPr>
            <a:cxnSpLocks/>
            <a:stCxn id="162" idx="2"/>
          </p:cNvCxnSpPr>
          <p:nvPr/>
        </p:nvCxnSpPr>
        <p:spPr>
          <a:xfrm flipH="1">
            <a:off x="12127351" y="5541858"/>
            <a:ext cx="315528" cy="5215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005E8E73-7806-E986-CFBF-C7606A2F5B2C}"/>
              </a:ext>
            </a:extLst>
          </p:cNvPr>
          <p:cNvSpPr txBox="1"/>
          <p:nvPr/>
        </p:nvSpPr>
        <p:spPr>
          <a:xfrm>
            <a:off x="9326095" y="7563908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2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292A2B63-B988-699B-3641-A776D2F4988D}"/>
              </a:ext>
            </a:extLst>
          </p:cNvPr>
          <p:cNvSpPr txBox="1"/>
          <p:nvPr/>
        </p:nvSpPr>
        <p:spPr>
          <a:xfrm>
            <a:off x="12021510" y="7559895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N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DD76369-C253-2B76-89B6-60115C551D93}"/>
              </a:ext>
            </a:extLst>
          </p:cNvPr>
          <p:cNvSpPr txBox="1"/>
          <p:nvPr/>
        </p:nvSpPr>
        <p:spPr>
          <a:xfrm rot="18472363">
            <a:off x="9119432" y="7196012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5EFA43C-7649-B133-6EC1-C5F226307D38}"/>
              </a:ext>
            </a:extLst>
          </p:cNvPr>
          <p:cNvSpPr txBox="1"/>
          <p:nvPr/>
        </p:nvSpPr>
        <p:spPr>
          <a:xfrm rot="18155430">
            <a:off x="11578109" y="5615401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63917FC8-A698-6CA7-12A7-956E55A88D7A}"/>
              </a:ext>
            </a:extLst>
          </p:cNvPr>
          <p:cNvSpPr txBox="1"/>
          <p:nvPr/>
        </p:nvSpPr>
        <p:spPr>
          <a:xfrm rot="3324151">
            <a:off x="11736270" y="7221826"/>
            <a:ext cx="12812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mount</a:t>
            </a:r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27C5B40-6E9F-C22A-9CF1-90C13694EBEB}"/>
              </a:ext>
            </a:extLst>
          </p:cNvPr>
          <p:cNvSpPr/>
          <p:nvPr/>
        </p:nvSpPr>
        <p:spPr>
          <a:xfrm>
            <a:off x="11722412" y="4696582"/>
            <a:ext cx="1440933" cy="845276"/>
          </a:xfrm>
          <a:prstGeom prst="roundRect">
            <a:avLst>
              <a:gd name="adj" fmla="val 8431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126E389-D86F-73E4-6798-6751C1AC491B}"/>
              </a:ext>
            </a:extLst>
          </p:cNvPr>
          <p:cNvSpPr txBox="1"/>
          <p:nvPr/>
        </p:nvSpPr>
        <p:spPr>
          <a:xfrm>
            <a:off x="12061826" y="4574980"/>
            <a:ext cx="786496" cy="261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r>
              <a:rPr lang="en-US" altLang="ko-KR" sz="1100" dirty="0">
                <a:solidFill>
                  <a:srgbClr val="0000FF"/>
                </a:solidFill>
              </a:rPr>
              <a:t>Worker 1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688B236F-2574-83C5-DC34-FF937B93A9B1}"/>
              </a:ext>
            </a:extLst>
          </p:cNvPr>
          <p:cNvSpPr txBox="1"/>
          <p:nvPr/>
        </p:nvSpPr>
        <p:spPr>
          <a:xfrm>
            <a:off x="10109787" y="8812768"/>
            <a:ext cx="210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결함 내성</a:t>
            </a:r>
          </a:p>
        </p:txBody>
      </p:sp>
      <p:cxnSp>
        <p:nvCxnSpPr>
          <p:cNvPr id="165" name="직선 화살표 연결선 164">
            <a:extLst>
              <a:ext uri="{FF2B5EF4-FFF2-40B4-BE49-F238E27FC236}">
                <a16:creationId xmlns:a16="http://schemas.microsoft.com/office/drawing/2014/main" id="{A6CB64A5-5457-DA31-0532-78D8DD8F0932}"/>
              </a:ext>
            </a:extLst>
          </p:cNvPr>
          <p:cNvCxnSpPr>
            <a:cxnSpLocks/>
          </p:cNvCxnSpPr>
          <p:nvPr/>
        </p:nvCxnSpPr>
        <p:spPr>
          <a:xfrm flipV="1">
            <a:off x="9690531" y="7145387"/>
            <a:ext cx="334460" cy="4288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4790257D-CF12-C008-6F7D-FB88AE3743D7}"/>
              </a:ext>
            </a:extLst>
          </p:cNvPr>
          <p:cNvCxnSpPr>
            <a:cxnSpLocks/>
          </p:cNvCxnSpPr>
          <p:nvPr/>
        </p:nvCxnSpPr>
        <p:spPr>
          <a:xfrm flipH="1" flipV="1">
            <a:off x="12131508" y="7164381"/>
            <a:ext cx="287292" cy="4160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5" name="그래픽 64" descr="경고 단색으로 채워진">
            <a:extLst>
              <a:ext uri="{FF2B5EF4-FFF2-40B4-BE49-F238E27FC236}">
                <a16:creationId xmlns:a16="http://schemas.microsoft.com/office/drawing/2014/main" id="{A9612F13-F1C0-8828-1080-8FD02081D4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74370" y="617129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84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7" grpId="0"/>
      <p:bldP spid="58" grpId="0"/>
      <p:bldP spid="59" grpId="0"/>
      <p:bldP spid="117" grpId="0"/>
      <p:bldP spid="159" grpId="0"/>
      <p:bldP spid="160" grpId="0"/>
      <p:bldP spid="1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1E0CA-C6C9-2090-B2EE-3ACEBB9A5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5180FC-7068-3A5D-7718-82A41BB59FCD}"/>
              </a:ext>
            </a:extLst>
          </p:cNvPr>
          <p:cNvSpPr/>
          <p:nvPr/>
        </p:nvSpPr>
        <p:spPr>
          <a:xfrm>
            <a:off x="804984" y="5297803"/>
            <a:ext cx="16230600" cy="9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3963BF-A675-F79B-0AB9-B4D6E2E8FC97}"/>
              </a:ext>
            </a:extLst>
          </p:cNvPr>
          <p:cNvSpPr/>
          <p:nvPr/>
        </p:nvSpPr>
        <p:spPr>
          <a:xfrm>
            <a:off x="774699" y="3645067"/>
            <a:ext cx="16230600" cy="15337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1FF1ED-1633-499D-CD40-C1F25CD24DAA}"/>
              </a:ext>
            </a:extLst>
          </p:cNvPr>
          <p:cNvSpPr/>
          <p:nvPr/>
        </p:nvSpPr>
        <p:spPr>
          <a:xfrm>
            <a:off x="761999" y="2607300"/>
            <a:ext cx="16230600" cy="936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8153B4A-6652-CC5F-932D-3C2DC9954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06258A15-9EE1-8461-0F47-3AD7DA3E3F8E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연구 동기와 연구 목표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320C18-8EF9-8388-9A21-257355219504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04BC1-ECAC-7A66-6DD1-F53F97BE433E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16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911378-F92B-CCCB-BD55-6340A3FBCB0D}"/>
              </a:ext>
            </a:extLst>
          </p:cNvPr>
          <p:cNvSpPr txBox="1"/>
          <p:nvPr/>
        </p:nvSpPr>
        <p:spPr>
          <a:xfrm>
            <a:off x="3819524" y="2797199"/>
            <a:ext cx="12836525" cy="105711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300" spc="-100" dirty="0">
                <a:solidFill>
                  <a:srgbClr val="000000"/>
                </a:solidFill>
                <a:latin typeface="+mn-ea"/>
              </a:rPr>
              <a:t>새로운 노드 추가 시</a:t>
            </a:r>
            <a:r>
              <a:rPr lang="en-US" altLang="ko-KR" sz="2300" spc="-10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300" b="0" i="0" u="none" strike="noStrike" spc="-100" dirty="0">
                <a:solidFill>
                  <a:srgbClr val="000000"/>
                </a:solidFill>
                <a:latin typeface="+mn-ea"/>
              </a:rPr>
              <a:t>필요한 소프트웨어 </a:t>
            </a:r>
            <a:r>
              <a:rPr lang="ko-KR" altLang="en-US" sz="2300" spc="-100" dirty="0">
                <a:solidFill>
                  <a:srgbClr val="000000"/>
                </a:solidFill>
                <a:latin typeface="+mn-ea"/>
              </a:rPr>
              <a:t>및 프레임워크</a:t>
            </a:r>
            <a:r>
              <a:rPr lang="ko-KR" altLang="en-US" sz="2300" b="0" i="0" u="none" strike="noStrike" spc="-100" dirty="0">
                <a:solidFill>
                  <a:srgbClr val="000000"/>
                </a:solidFill>
                <a:latin typeface="+mn-ea"/>
              </a:rPr>
              <a:t>의 설치와 관리가 번거로운</a:t>
            </a:r>
            <a:r>
              <a:rPr lang="ko-KR" altLang="en-US" sz="2300" b="0" i="0" u="none" strike="noStrike" spc="-100" dirty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2300" b="1" spc="-100" dirty="0">
                <a:solidFill>
                  <a:srgbClr val="000000"/>
                </a:solidFill>
                <a:latin typeface="+mn-ea"/>
              </a:rPr>
              <a:t>확장성 제약 </a:t>
            </a:r>
            <a:r>
              <a:rPr lang="ko-KR" altLang="en-US" sz="2300" spc="-100" dirty="0">
                <a:solidFill>
                  <a:srgbClr val="000000"/>
                </a:solidFill>
                <a:latin typeface="+mn-ea"/>
              </a:rPr>
              <a:t>문제</a:t>
            </a:r>
            <a:endParaRPr lang="en-US" altLang="ko-KR" sz="2300" b="0" i="0" u="none" strike="noStrike" spc="-100" dirty="0">
              <a:solidFill>
                <a:srgbClr val="000000"/>
              </a:solidFill>
              <a:latin typeface="+mn-ea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sz="23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31022C-6BEA-B03A-3AB8-588E2D40B6D2}"/>
              </a:ext>
            </a:extLst>
          </p:cNvPr>
          <p:cNvSpPr/>
          <p:nvPr/>
        </p:nvSpPr>
        <p:spPr>
          <a:xfrm>
            <a:off x="762000" y="2607300"/>
            <a:ext cx="2794000" cy="936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C166FA66-A10A-EC2A-E53D-DB4819718A08}"/>
              </a:ext>
            </a:extLst>
          </p:cNvPr>
          <p:cNvSpPr txBox="1"/>
          <p:nvPr/>
        </p:nvSpPr>
        <p:spPr>
          <a:xfrm>
            <a:off x="879474" y="2823946"/>
            <a:ext cx="255905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8689"/>
              </a:lnSpc>
            </a:pPr>
            <a:r>
              <a:rPr lang="ko-KR" altLang="en-US" sz="2800" b="1" spc="-100" dirty="0">
                <a:solidFill>
                  <a:schemeClr val="bg1"/>
                </a:solidFill>
                <a:ea typeface="SpoqaHanSans-Bold"/>
              </a:rPr>
              <a:t>문제 </a:t>
            </a:r>
            <a:r>
              <a:rPr lang="en-US" altLang="ko-KR" sz="2800" b="1" spc="-100" dirty="0">
                <a:solidFill>
                  <a:schemeClr val="bg1"/>
                </a:solidFill>
                <a:ea typeface="SpoqaHanSans-Bold"/>
              </a:rPr>
              <a:t>1</a:t>
            </a:r>
            <a:endParaRPr lang="ko-KR" sz="2800" b="1" i="0" u="none" strike="noStrike" spc="-100" dirty="0">
              <a:solidFill>
                <a:schemeClr val="bg1"/>
              </a:solidFill>
              <a:ea typeface="SpoqaHanSans-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F21D83-59CE-0455-3615-0AEE2426DDD2}"/>
              </a:ext>
            </a:extLst>
          </p:cNvPr>
          <p:cNvSpPr txBox="1"/>
          <p:nvPr/>
        </p:nvSpPr>
        <p:spPr>
          <a:xfrm>
            <a:off x="3813175" y="3688785"/>
            <a:ext cx="13111164" cy="153091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300" spc="-100" dirty="0">
                <a:solidFill>
                  <a:srgbClr val="000000"/>
                </a:solidFill>
                <a:latin typeface="SpoqaHanSans-Regular"/>
              </a:rPr>
              <a:t>마스터 노드에서 </a:t>
            </a:r>
            <a:r>
              <a:rPr lang="ko-KR" altLang="en-US" sz="23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300" spc="-100" dirty="0">
                <a:solidFill>
                  <a:srgbClr val="000000"/>
                </a:solidFill>
                <a:latin typeface="SpoqaHanSans-Regular"/>
              </a:rPr>
              <a:t> 후</a:t>
            </a:r>
            <a:r>
              <a:rPr lang="en-US" altLang="ko-KR" sz="23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300" spc="-100" dirty="0">
                <a:solidFill>
                  <a:srgbClr val="000000"/>
                </a:solidFill>
                <a:latin typeface="SpoqaHanSans-Regular"/>
              </a:rPr>
              <a:t>워커 노드에 복사하는 </a:t>
            </a:r>
            <a:r>
              <a:rPr lang="ko-KR" altLang="en-US" sz="2300" b="1" spc="-100" dirty="0">
                <a:solidFill>
                  <a:srgbClr val="000000"/>
                </a:solidFill>
                <a:latin typeface="SpoqaHanSans-Regular"/>
              </a:rPr>
              <a:t>추가 오버헤드 </a:t>
            </a:r>
            <a:r>
              <a:rPr lang="ko-KR" altLang="en-US" sz="2300" spc="-100" dirty="0">
                <a:solidFill>
                  <a:srgbClr val="000000"/>
                </a:solidFill>
                <a:latin typeface="SpoqaHanSans-Regular"/>
              </a:rPr>
              <a:t>발생</a:t>
            </a:r>
            <a:endParaRPr lang="en-US" altLang="ko-KR" sz="2300" spc="-100" dirty="0">
              <a:solidFill>
                <a:srgbClr val="000000"/>
              </a:solidFill>
              <a:latin typeface="SpoqaHanSans-Regular"/>
            </a:endParaRPr>
          </a:p>
          <a:p>
            <a:pPr marL="342900" indent="-342900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300" spc="-100" dirty="0">
                <a:latin typeface="+mn-ea"/>
              </a:rPr>
              <a:t>데이터 변경 시</a:t>
            </a:r>
            <a:r>
              <a:rPr lang="en-US" altLang="ko-KR" sz="2300" spc="-100" dirty="0">
                <a:latin typeface="+mn-ea"/>
              </a:rPr>
              <a:t>, </a:t>
            </a:r>
            <a:r>
              <a:rPr lang="ko-KR" altLang="en-US" sz="2300" spc="-100" dirty="0">
                <a:latin typeface="+mn-ea"/>
              </a:rPr>
              <a:t>모든 워커 노드 데이터를 변경해야 하는 </a:t>
            </a:r>
            <a:r>
              <a:rPr lang="ko-KR" altLang="en-US" sz="2300" b="1" spc="-100" dirty="0">
                <a:latin typeface="+mn-ea"/>
              </a:rPr>
              <a:t>데이터 동기화</a:t>
            </a:r>
            <a:r>
              <a:rPr lang="ko-KR" altLang="en-US" sz="2300" spc="-100" dirty="0">
                <a:latin typeface="+mn-ea"/>
              </a:rPr>
              <a:t> 문제</a:t>
            </a:r>
            <a:endParaRPr lang="en-US" altLang="ko-KR" sz="2300" spc="-100" dirty="0">
              <a:solidFill>
                <a:srgbClr val="000000"/>
              </a:solidFill>
              <a:latin typeface="+mn-ea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300" b="0" i="0" u="none" strike="noStrike" spc="-100" dirty="0">
                <a:solidFill>
                  <a:srgbClr val="000000"/>
                </a:solidFill>
                <a:latin typeface="SpoqaHanSans-Regular"/>
              </a:rPr>
              <a:t>모든 노드에 모든 파티션을 </a:t>
            </a:r>
            <a:r>
              <a:rPr lang="ko-KR" altLang="en-US" sz="2300" b="0" i="0" u="none" strike="noStrike" spc="-100" dirty="0" err="1">
                <a:solidFill>
                  <a:srgbClr val="000000"/>
                </a:solidFill>
                <a:latin typeface="SpoqaHanSans-Regular"/>
              </a:rPr>
              <a:t>저장해야하는</a:t>
            </a:r>
            <a:r>
              <a:rPr lang="en-US" altLang="ko-KR" sz="23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300" b="1" i="0" u="none" strike="noStrike" spc="-100" dirty="0">
                <a:solidFill>
                  <a:srgbClr val="000000"/>
                </a:solidFill>
                <a:latin typeface="SpoqaHanSans-Regular"/>
              </a:rPr>
              <a:t>데이터 중복 </a:t>
            </a:r>
            <a:r>
              <a:rPr lang="ko-KR" altLang="en-US" sz="2300" i="0" u="none" strike="noStrike" spc="-100" dirty="0">
                <a:solidFill>
                  <a:srgbClr val="000000"/>
                </a:solidFill>
                <a:latin typeface="SpoqaHanSans-Regular"/>
              </a:rPr>
              <a:t>문제</a:t>
            </a:r>
            <a:endParaRPr lang="en-US" altLang="ko-KR" sz="230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altLang="ko-KR" sz="230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D5BEAF-E631-9E26-AA5D-2067DB309567}"/>
              </a:ext>
            </a:extLst>
          </p:cNvPr>
          <p:cNvSpPr txBox="1"/>
          <p:nvPr/>
        </p:nvSpPr>
        <p:spPr>
          <a:xfrm>
            <a:off x="3819420" y="5485207"/>
            <a:ext cx="116078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2300" b="0" i="0" u="none" strike="noStrike" spc="-100" dirty="0">
                <a:solidFill>
                  <a:srgbClr val="000000"/>
                </a:solidFill>
                <a:latin typeface="+mn-ea"/>
              </a:rPr>
              <a:t>NFS</a:t>
            </a:r>
            <a:r>
              <a:rPr lang="ko-KR" altLang="en-US" sz="2300" b="0" i="0" u="none" strike="noStrike" spc="-100" dirty="0">
                <a:solidFill>
                  <a:srgbClr val="000000"/>
                </a:solidFill>
                <a:latin typeface="+mn-ea"/>
              </a:rPr>
              <a:t>의 경우</a:t>
            </a:r>
            <a:r>
              <a:rPr lang="en-US" altLang="ko-KR" sz="2300" b="0" i="0" u="none" strike="noStrike" spc="-100" dirty="0">
                <a:solidFill>
                  <a:srgbClr val="000000"/>
                </a:solidFill>
                <a:latin typeface="+mn-ea"/>
              </a:rPr>
              <a:t>, NFS </a:t>
            </a:r>
            <a:r>
              <a:rPr lang="ko-KR" altLang="en-US" sz="2300" spc="-100" dirty="0">
                <a:solidFill>
                  <a:srgbClr val="000000"/>
                </a:solidFill>
                <a:latin typeface="+mn-ea"/>
              </a:rPr>
              <a:t>서버에 장애가 생기면 분산 학습을 수행할 수 없는 </a:t>
            </a:r>
            <a:r>
              <a:rPr lang="ko-KR" altLang="en-US" sz="2300" b="1" spc="-100" dirty="0">
                <a:latin typeface="+mn-ea"/>
              </a:rPr>
              <a:t>결함 내성 </a:t>
            </a:r>
            <a:endParaRPr lang="en-US" sz="2300" i="0" u="none" strike="noStrike" spc="-100" dirty="0">
              <a:latin typeface="+mn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57D9B94-D96B-9B8E-C308-76DB54EE09CF}"/>
              </a:ext>
            </a:extLst>
          </p:cNvPr>
          <p:cNvSpPr/>
          <p:nvPr/>
        </p:nvSpPr>
        <p:spPr>
          <a:xfrm>
            <a:off x="762000" y="3650314"/>
            <a:ext cx="2794000" cy="153379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9BCB49A-E6F8-61D2-BFAC-BBC5E4CFEF48}"/>
              </a:ext>
            </a:extLst>
          </p:cNvPr>
          <p:cNvSpPr/>
          <p:nvPr/>
        </p:nvSpPr>
        <p:spPr>
          <a:xfrm>
            <a:off x="761999" y="7124700"/>
            <a:ext cx="16230600" cy="2590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ko-KR" altLang="en-US" dirty="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3731B5D-B7D6-F655-0851-5E007274D91A}"/>
              </a:ext>
            </a:extLst>
          </p:cNvPr>
          <p:cNvSpPr txBox="1"/>
          <p:nvPr/>
        </p:nvSpPr>
        <p:spPr>
          <a:xfrm>
            <a:off x="541337" y="4170416"/>
            <a:ext cx="3235325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8689"/>
              </a:lnSpc>
            </a:pPr>
            <a:r>
              <a:rPr lang="ko-KR" altLang="en-US" sz="2800" b="1" spc="-100" dirty="0">
                <a:solidFill>
                  <a:schemeClr val="bg1"/>
                </a:solidFill>
                <a:ea typeface="SpoqaHanSans-Bold"/>
              </a:rPr>
              <a:t>문제 </a:t>
            </a:r>
            <a:r>
              <a:rPr lang="en-US" altLang="ko-KR" sz="2800" b="1" spc="-100" dirty="0">
                <a:solidFill>
                  <a:schemeClr val="bg1"/>
                </a:solidFill>
                <a:ea typeface="SpoqaHanSans-Bold"/>
              </a:rPr>
              <a:t>2</a:t>
            </a:r>
            <a:endParaRPr lang="ko-KR" sz="2800" b="1" i="0" u="none" strike="noStrike" spc="-100" dirty="0">
              <a:solidFill>
                <a:schemeClr val="bg1"/>
              </a:solidFill>
              <a:ea typeface="SpoqaHanSans-Bold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A203F6B-E981-BD2C-935D-A97389B011B1}"/>
              </a:ext>
            </a:extLst>
          </p:cNvPr>
          <p:cNvSpPr/>
          <p:nvPr/>
        </p:nvSpPr>
        <p:spPr>
          <a:xfrm>
            <a:off x="768245" y="5303817"/>
            <a:ext cx="2794000" cy="9367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36B4DACB-7045-55C1-BD45-E4A6B7D637B1}"/>
              </a:ext>
            </a:extLst>
          </p:cNvPr>
          <p:cNvSpPr txBox="1"/>
          <p:nvPr/>
        </p:nvSpPr>
        <p:spPr>
          <a:xfrm>
            <a:off x="841270" y="5491387"/>
            <a:ext cx="255905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8689"/>
              </a:lnSpc>
            </a:pPr>
            <a:r>
              <a:rPr lang="ko-KR" altLang="en-US" sz="2800" b="1" spc="-100" dirty="0">
                <a:solidFill>
                  <a:schemeClr val="bg1"/>
                </a:solidFill>
                <a:ea typeface="SpoqaHanSans-Bold"/>
              </a:rPr>
              <a:t>문제 </a:t>
            </a:r>
            <a:r>
              <a:rPr lang="en-US" altLang="ko-KR" sz="2800" b="1" spc="-100" dirty="0">
                <a:solidFill>
                  <a:schemeClr val="bg1"/>
                </a:solidFill>
                <a:ea typeface="SpoqaHanSans-Bold"/>
              </a:rPr>
              <a:t>3</a:t>
            </a:r>
            <a:endParaRPr lang="ko-KR" sz="2800" b="1" i="0" u="none" strike="noStrike" spc="-100" dirty="0">
              <a:solidFill>
                <a:schemeClr val="bg1"/>
              </a:solidFill>
              <a:ea typeface="SpoqaHanSans-Bold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859448D-B407-4618-1C71-008439FEB1B3}"/>
              </a:ext>
            </a:extLst>
          </p:cNvPr>
          <p:cNvSpPr/>
          <p:nvPr/>
        </p:nvSpPr>
        <p:spPr>
          <a:xfrm>
            <a:off x="762000" y="1790700"/>
            <a:ext cx="4003675" cy="650875"/>
          </a:xfrm>
          <a:prstGeom prst="round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연구 동기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050518-7C82-DCBD-3C50-DF6A474E95F6}"/>
              </a:ext>
            </a:extLst>
          </p:cNvPr>
          <p:cNvSpPr txBox="1"/>
          <p:nvPr/>
        </p:nvSpPr>
        <p:spPr>
          <a:xfrm>
            <a:off x="1181100" y="7442061"/>
            <a:ext cx="15697200" cy="188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ko-KR" altLang="en-US" sz="2300" dirty="0"/>
              <a:t>분산 학습 환경을 쉽게 관리할 수 있는 </a:t>
            </a:r>
            <a:r>
              <a:rPr lang="ko-KR" altLang="en-US" sz="2300" b="1" dirty="0" err="1">
                <a:solidFill>
                  <a:schemeClr val="tx2"/>
                </a:solidFill>
              </a:rPr>
              <a:t>쿠버네티스</a:t>
            </a:r>
            <a:r>
              <a:rPr lang="en-US" altLang="ko-KR" sz="2300" b="1" dirty="0">
                <a:solidFill>
                  <a:schemeClr val="tx2"/>
                </a:solidFill>
              </a:rPr>
              <a:t>(Kubernetes, K8s)</a:t>
            </a:r>
            <a:r>
              <a:rPr lang="ko-KR" altLang="en-US" sz="2300" b="1" dirty="0"/>
              <a:t> 기반 분산 프레임워크 </a:t>
            </a:r>
            <a:r>
              <a:rPr lang="ko-KR" altLang="en-US" sz="2300" dirty="0"/>
              <a:t>제안 </a:t>
            </a:r>
            <a:r>
              <a:rPr lang="en-US" altLang="ko-KR" sz="2300" dirty="0">
                <a:sym typeface="Wingdings" panose="05000000000000000000" pitchFamily="2" charset="2"/>
              </a:rPr>
              <a:t> </a:t>
            </a:r>
            <a:r>
              <a:rPr lang="ko-KR" altLang="en-US" sz="2300" b="1" dirty="0">
                <a:sym typeface="Wingdings" panose="05000000000000000000" pitchFamily="2" charset="2"/>
              </a:rPr>
              <a:t>문제 </a:t>
            </a:r>
            <a:r>
              <a:rPr lang="en-US" altLang="ko-KR" sz="2300" b="1" dirty="0">
                <a:sym typeface="Wingdings" panose="05000000000000000000" pitchFamily="2" charset="2"/>
              </a:rPr>
              <a:t>1 </a:t>
            </a:r>
            <a:r>
              <a:rPr lang="ko-KR" altLang="en-US" sz="2300" b="1" dirty="0">
                <a:sym typeface="Wingdings" panose="05000000000000000000" pitchFamily="2" charset="2"/>
              </a:rPr>
              <a:t>해결</a:t>
            </a:r>
            <a:r>
              <a:rPr lang="en-US" altLang="ko-KR" sz="2300" b="1" dirty="0">
                <a:sym typeface="Wingdings" panose="05000000000000000000" pitchFamily="2" charset="2"/>
              </a:rPr>
              <a:t> </a:t>
            </a:r>
            <a:endParaRPr lang="en-US" altLang="ko-KR" sz="2300" b="1" dirty="0"/>
          </a:p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ko-KR" altLang="en-US" sz="2300" dirty="0"/>
              <a:t>분산 스토리지 시스템인 </a:t>
            </a:r>
            <a:r>
              <a:rPr lang="en-US" altLang="ko-KR" sz="2300" b="1" dirty="0" err="1">
                <a:solidFill>
                  <a:schemeClr val="tx2"/>
                </a:solidFill>
              </a:rPr>
              <a:t>Ceph</a:t>
            </a:r>
            <a:r>
              <a:rPr lang="ko-KR" altLang="en-US" sz="2300" b="1" dirty="0"/>
              <a:t> 기반 데이터 볼륨 구성</a:t>
            </a:r>
            <a:r>
              <a:rPr lang="ko-KR" altLang="en-US" sz="2300" dirty="0"/>
              <a:t> 방법 제안 </a:t>
            </a:r>
            <a:r>
              <a:rPr lang="en-US" altLang="ko-KR" sz="2300" dirty="0">
                <a:sym typeface="Wingdings" panose="05000000000000000000" pitchFamily="2" charset="2"/>
              </a:rPr>
              <a:t> </a:t>
            </a:r>
            <a:r>
              <a:rPr lang="ko-KR" altLang="en-US" sz="2300" b="1" dirty="0">
                <a:sym typeface="Wingdings" panose="05000000000000000000" pitchFamily="2" charset="2"/>
              </a:rPr>
              <a:t>문제 </a:t>
            </a:r>
            <a:r>
              <a:rPr lang="en-US" altLang="ko-KR" sz="2300" b="1" dirty="0">
                <a:sym typeface="Wingdings" panose="05000000000000000000" pitchFamily="2" charset="2"/>
              </a:rPr>
              <a:t>2, 3 </a:t>
            </a:r>
            <a:r>
              <a:rPr lang="ko-KR" altLang="en-US" sz="2300" b="1" dirty="0">
                <a:sym typeface="Wingdings" panose="05000000000000000000" pitchFamily="2" charset="2"/>
              </a:rPr>
              <a:t>해결</a:t>
            </a:r>
            <a:endParaRPr lang="en-US" altLang="ko-KR" sz="2300" b="1" dirty="0"/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sz="2800" b="1" dirty="0">
                <a:sym typeface="Wingdings" panose="05000000000000000000" pitchFamily="2" charset="2"/>
              </a:rPr>
              <a:t> </a:t>
            </a:r>
            <a:r>
              <a:rPr lang="en-US" altLang="ko-KR" sz="2800" b="1" dirty="0">
                <a:solidFill>
                  <a:schemeClr val="tx2"/>
                </a:solidFill>
                <a:sym typeface="Wingdings" panose="05000000000000000000" pitchFamily="2" charset="2"/>
              </a:rPr>
              <a:t>K8s-Ceph</a:t>
            </a:r>
            <a:r>
              <a:rPr lang="en-US" altLang="ko-KR" sz="2800" b="1" dirty="0">
                <a:sym typeface="Wingdings" panose="05000000000000000000" pitchFamily="2" charset="2"/>
              </a:rPr>
              <a:t> </a:t>
            </a:r>
            <a:r>
              <a:rPr lang="ko-KR" altLang="en-US" sz="2800" b="1" dirty="0">
                <a:sym typeface="Wingdings" panose="05000000000000000000" pitchFamily="2" charset="2"/>
              </a:rPr>
              <a:t>분산 프레임워크 제안</a:t>
            </a:r>
            <a:endParaRPr lang="ko-KR" altLang="en-US" sz="2800" b="1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3F21075-ED45-8550-D997-78E9ACEF3DB7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FA56304-C331-EAE7-B579-EE2919D1A9B2}"/>
              </a:ext>
            </a:extLst>
          </p:cNvPr>
          <p:cNvSpPr/>
          <p:nvPr/>
        </p:nvSpPr>
        <p:spPr>
          <a:xfrm>
            <a:off x="762000" y="6605682"/>
            <a:ext cx="4003675" cy="650875"/>
          </a:xfrm>
          <a:prstGeom prst="round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연구 목표</a:t>
            </a:r>
          </a:p>
        </p:txBody>
      </p:sp>
    </p:spTree>
    <p:extLst>
      <p:ext uri="{BB962C8B-B14F-4D97-AF65-F5344CB8AC3E}">
        <p14:creationId xmlns:p14="http://schemas.microsoft.com/office/powerpoint/2010/main" val="1348851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C1AF2-29AF-6D3F-E772-420D8119B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D899FB5-18F6-7A68-49AB-B26AE326698B}"/>
              </a:ext>
            </a:extLst>
          </p:cNvPr>
          <p:cNvSpPr/>
          <p:nvPr/>
        </p:nvSpPr>
        <p:spPr>
          <a:xfrm rot="16200000">
            <a:off x="7475755" y="-487145"/>
            <a:ext cx="3314700" cy="18309789"/>
          </a:xfrm>
          <a:custGeom>
            <a:avLst/>
            <a:gdLst>
              <a:gd name="connsiteX0" fmla="*/ 0 w 6438900"/>
              <a:gd name="connsiteY0" fmla="*/ 0 h 18288000"/>
              <a:gd name="connsiteX1" fmla="*/ 6438900 w 6438900"/>
              <a:gd name="connsiteY1" fmla="*/ 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4139045 w 6438900"/>
              <a:gd name="connsiteY1" fmla="*/ 49322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2809009 w 6438900"/>
              <a:gd name="connsiteY1" fmla="*/ 75230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1556895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3363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21789 h 18309789"/>
              <a:gd name="connsiteX1" fmla="*/ 3723410 w 6438900"/>
              <a:gd name="connsiteY1" fmla="*/ 0 h 18309789"/>
              <a:gd name="connsiteX2" fmla="*/ 6438900 w 6438900"/>
              <a:gd name="connsiteY2" fmla="*/ 18309789 h 18309789"/>
              <a:gd name="connsiteX3" fmla="*/ 0 w 6438900"/>
              <a:gd name="connsiteY3" fmla="*/ 18309789 h 18309789"/>
              <a:gd name="connsiteX4" fmla="*/ 0 w 6438900"/>
              <a:gd name="connsiteY4" fmla="*/ 21789 h 1830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18309789">
                <a:moveTo>
                  <a:pt x="0" y="21789"/>
                </a:moveTo>
                <a:lnTo>
                  <a:pt x="3723410" y="0"/>
                </a:lnTo>
                <a:lnTo>
                  <a:pt x="6438900" y="18309789"/>
                </a:lnTo>
                <a:lnTo>
                  <a:pt x="0" y="18309789"/>
                </a:lnTo>
                <a:lnTo>
                  <a:pt x="0" y="217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DC84ADF7-2CD1-FF03-7362-059DE5E167AA}"/>
              </a:ext>
            </a:extLst>
          </p:cNvPr>
          <p:cNvSpPr txBox="1"/>
          <p:nvPr/>
        </p:nvSpPr>
        <p:spPr>
          <a:xfrm>
            <a:off x="1638300" y="1924628"/>
            <a:ext cx="3619500" cy="182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4400" b="0" i="0" u="none" strike="noStrike" spc="-100" dirty="0">
                <a:solidFill>
                  <a:schemeClr val="tx2"/>
                </a:solidFill>
                <a:latin typeface="SpoqaHanSans-Bold"/>
              </a:rPr>
              <a:t>03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8258D979-F13F-B152-C221-C44A99C30F04}"/>
              </a:ext>
            </a:extLst>
          </p:cNvPr>
          <p:cNvSpPr txBox="1"/>
          <p:nvPr/>
        </p:nvSpPr>
        <p:spPr>
          <a:xfrm>
            <a:off x="2514600" y="1924627"/>
            <a:ext cx="12954000" cy="85666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altLang="ko-KR" sz="4400" b="1" spc="-100" dirty="0">
                <a:solidFill>
                  <a:schemeClr val="tx2"/>
                </a:solidFill>
                <a:ea typeface="SpoqaHanSans-Bold"/>
              </a:rPr>
              <a:t>K8s-Ceph</a:t>
            </a:r>
            <a:r>
              <a:rPr lang="ko-KR" altLang="en-US" sz="4400" b="1" spc="-100" dirty="0">
                <a:solidFill>
                  <a:schemeClr val="tx2"/>
                </a:solidFill>
                <a:ea typeface="SpoqaHanSans-Bold"/>
              </a:rPr>
              <a:t> 분산 프레임워크</a:t>
            </a:r>
            <a:endParaRPr lang="ko-KR" sz="4400" b="1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38C671E5-71DF-5AC4-DA8E-1ECE3644CC66}"/>
              </a:ext>
            </a:extLst>
          </p:cNvPr>
          <p:cNvSpPr txBox="1"/>
          <p:nvPr/>
        </p:nvSpPr>
        <p:spPr>
          <a:xfrm>
            <a:off x="2488044" y="2966027"/>
            <a:ext cx="7113155" cy="103447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ko-KR" altLang="en-US" sz="2400" spc="-100" dirty="0" err="1">
                <a:solidFill>
                  <a:srgbClr val="000000"/>
                </a:solidFill>
                <a:ea typeface="SpoqaHanSans-Regular"/>
              </a:rPr>
              <a:t>쿠버네티스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 err="1">
                <a:solidFill>
                  <a:srgbClr val="000000"/>
                </a:solidFill>
                <a:ea typeface="SpoqaHanSans-Regular"/>
              </a:rPr>
              <a:t>Ceph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K8s-Ceph</a:t>
            </a:r>
            <a:r>
              <a:rPr lang="ko-KR" altLang="en-US" sz="24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en-US" altLang="ko-KR" sz="24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ea typeface="SpoqaHanSans-Regular"/>
              </a:rPr>
              <a:t>분산 학습 프레임워크</a:t>
            </a:r>
            <a:endParaRPr lang="en-US" altLang="ko-KR" sz="2400" b="0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C52F198-970A-A71D-C00D-24E99B6EA7A1}"/>
              </a:ext>
            </a:extLst>
          </p:cNvPr>
          <p:cNvCxnSpPr>
            <a:cxnSpLocks/>
          </p:cNvCxnSpPr>
          <p:nvPr/>
        </p:nvCxnSpPr>
        <p:spPr>
          <a:xfrm>
            <a:off x="1600200" y="2781300"/>
            <a:ext cx="77724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801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8E9C7-0142-61BD-35D9-4691BE92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AF978B5-7254-75BF-A7BA-A8615A539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81B815D8-65CB-81EE-3FC4-4E2756588C40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spc="-100" dirty="0" err="1">
                <a:solidFill>
                  <a:schemeClr val="tx2"/>
                </a:solidFill>
                <a:ea typeface="SpoqaHanSans-Bold"/>
              </a:rPr>
              <a:t>쿠버네티스</a:t>
            </a:r>
            <a:r>
              <a:rPr lang="en-US" altLang="ko-KR" sz="4800" b="1" spc="-100" dirty="0">
                <a:solidFill>
                  <a:schemeClr val="tx2"/>
                </a:solidFill>
                <a:ea typeface="SpoqaHanSans-Bold"/>
              </a:rPr>
              <a:t>(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Kubernetes, K8s) </a:t>
            </a:r>
            <a:r>
              <a:rPr lang="ko-KR" altLang="en-US" sz="4800" b="1" spc="-300" dirty="0">
                <a:solidFill>
                  <a:schemeClr val="tx2"/>
                </a:solidFill>
                <a:ea typeface="SpoqaHanSans-Bold"/>
              </a:rPr>
              <a:t>구조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E83F979-3213-03B9-05D7-E78C1D3D74BD}"/>
              </a:ext>
            </a:extLst>
          </p:cNvPr>
          <p:cNvSpPr txBox="1"/>
          <p:nvPr/>
        </p:nvSpPr>
        <p:spPr>
          <a:xfrm>
            <a:off x="762000" y="1741155"/>
            <a:ext cx="16230600" cy="280568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컨테이너화된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애플리케이션의 배포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관리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운영을 위한 컨테이너 오케스트레이션 플랫폼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마스터 노드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클러스터 관리의 중심 역할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주로 제어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관리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통신 기능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워커 노드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실제 애플리케이션이 실행되는 노드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D41107-78DD-6BAB-8672-D004CC48F88B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4FC9F1-EB05-698D-D87F-5B056D28A716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18</a:t>
            </a:r>
            <a:endParaRPr lang="ko-KR" altLang="en-US" dirty="0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229E2CC9-CF59-A852-622C-D243EEB56CDF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84973D1-5F76-4154-865E-A5F031497820}"/>
              </a:ext>
            </a:extLst>
          </p:cNvPr>
          <p:cNvSpPr/>
          <p:nvPr/>
        </p:nvSpPr>
        <p:spPr>
          <a:xfrm>
            <a:off x="5181600" y="5684345"/>
            <a:ext cx="1888079" cy="1851065"/>
          </a:xfrm>
          <a:prstGeom prst="roundRect">
            <a:avLst/>
          </a:prstGeom>
          <a:noFill/>
          <a:ln w="28575" cap="flat" cmpd="sng" algn="ctr">
            <a:solidFill>
              <a:srgbClr val="0F9ED5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C12A006-954D-F6C2-C936-1D0BAE612EB8}"/>
              </a:ext>
            </a:extLst>
          </p:cNvPr>
          <p:cNvSpPr/>
          <p:nvPr/>
        </p:nvSpPr>
        <p:spPr>
          <a:xfrm>
            <a:off x="5421808" y="5530619"/>
            <a:ext cx="1407659" cy="305367"/>
          </a:xfrm>
          <a:prstGeom prst="roundRect">
            <a:avLst/>
          </a:prstGeom>
          <a:solidFill>
            <a:srgbClr val="15608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Kubernetes</a:t>
            </a:r>
            <a:r>
              <a: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Master</a:t>
            </a: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7A390A0-82ED-D90A-2577-1E7951BFAC00}"/>
              </a:ext>
            </a:extLst>
          </p:cNvPr>
          <p:cNvCxnSpPr>
            <a:cxnSpLocks/>
            <a:stCxn id="37" idx="3"/>
            <a:endCxn id="39" idx="1"/>
          </p:cNvCxnSpPr>
          <p:nvPr/>
        </p:nvCxnSpPr>
        <p:spPr>
          <a:xfrm flipV="1">
            <a:off x="7069679" y="5269382"/>
            <a:ext cx="1346789" cy="1340496"/>
          </a:xfrm>
          <a:prstGeom prst="straightConnector1">
            <a:avLst/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82F37CC8-6564-88FF-0A2C-925EDB5BC226}"/>
              </a:ext>
            </a:extLst>
          </p:cNvPr>
          <p:cNvCxnSpPr>
            <a:cxnSpLocks/>
            <a:stCxn id="37" idx="3"/>
            <a:endCxn id="57" idx="1"/>
          </p:cNvCxnSpPr>
          <p:nvPr/>
        </p:nvCxnSpPr>
        <p:spPr>
          <a:xfrm>
            <a:off x="7069679" y="6609878"/>
            <a:ext cx="3481989" cy="1808341"/>
          </a:xfrm>
          <a:prstGeom prst="straightConnector1">
            <a:avLst/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65BB8DD5-0366-0E4B-0747-8CBDB03C022B}"/>
              </a:ext>
            </a:extLst>
          </p:cNvPr>
          <p:cNvSpPr/>
          <p:nvPr/>
        </p:nvSpPr>
        <p:spPr>
          <a:xfrm>
            <a:off x="5257124" y="5916479"/>
            <a:ext cx="1737031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API Server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221FC538-3B97-88F2-9372-D47E4E6D6818}"/>
              </a:ext>
            </a:extLst>
          </p:cNvPr>
          <p:cNvSpPr/>
          <p:nvPr/>
        </p:nvSpPr>
        <p:spPr>
          <a:xfrm>
            <a:off x="5257124" y="6302339"/>
            <a:ext cx="1737031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Scheduler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3E4EADB-02CB-0F23-8C86-52D52A7A8768}"/>
              </a:ext>
            </a:extLst>
          </p:cNvPr>
          <p:cNvSpPr/>
          <p:nvPr/>
        </p:nvSpPr>
        <p:spPr>
          <a:xfrm>
            <a:off x="5257124" y="6688199"/>
            <a:ext cx="1737031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Controller-Manager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095831D5-BFE9-5A2D-631F-A4783D81DC11}"/>
              </a:ext>
            </a:extLst>
          </p:cNvPr>
          <p:cNvSpPr/>
          <p:nvPr/>
        </p:nvSpPr>
        <p:spPr>
          <a:xfrm>
            <a:off x="5257123" y="7057663"/>
            <a:ext cx="1737031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etcd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2FF68B99-8EA2-755F-9403-879A58FA43B1}"/>
              </a:ext>
            </a:extLst>
          </p:cNvPr>
          <p:cNvSpPr/>
          <p:nvPr/>
        </p:nvSpPr>
        <p:spPr>
          <a:xfrm>
            <a:off x="10551668" y="7385262"/>
            <a:ext cx="2413237" cy="2065914"/>
          </a:xfrm>
          <a:prstGeom prst="roundRect">
            <a:avLst/>
          </a:prstGeom>
          <a:noFill/>
          <a:ln w="28575" cap="flat" cmpd="sng" algn="ctr">
            <a:solidFill>
              <a:srgbClr val="0F9ED5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641F8891-80DA-F624-69CE-2930B24511AA}"/>
              </a:ext>
            </a:extLst>
          </p:cNvPr>
          <p:cNvSpPr/>
          <p:nvPr/>
        </p:nvSpPr>
        <p:spPr>
          <a:xfrm>
            <a:off x="10920161" y="7262963"/>
            <a:ext cx="1205188" cy="244598"/>
          </a:xfrm>
          <a:prstGeom prst="roundRect">
            <a:avLst/>
          </a:prstGeom>
          <a:solidFill>
            <a:srgbClr val="156082"/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Worker Node N</a:t>
            </a: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3335866D-6925-90C6-6ADB-972551B807F7}"/>
              </a:ext>
            </a:extLst>
          </p:cNvPr>
          <p:cNvSpPr/>
          <p:nvPr/>
        </p:nvSpPr>
        <p:spPr>
          <a:xfrm>
            <a:off x="10656267" y="7750283"/>
            <a:ext cx="571500" cy="685560"/>
          </a:xfrm>
          <a:prstGeom prst="roundRect">
            <a:avLst/>
          </a:prstGeom>
          <a:solidFill>
            <a:srgbClr val="0E2841">
              <a:lumMod val="25000"/>
              <a:lumOff val="75000"/>
            </a:srgbClr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D4E85309-F4F8-D148-C366-11B4D88EA90B}"/>
              </a:ext>
            </a:extLst>
          </p:cNvPr>
          <p:cNvSpPr/>
          <p:nvPr/>
        </p:nvSpPr>
        <p:spPr>
          <a:xfrm>
            <a:off x="11472536" y="7750283"/>
            <a:ext cx="571500" cy="685560"/>
          </a:xfrm>
          <a:prstGeom prst="roundRect">
            <a:avLst/>
          </a:prstGeom>
          <a:solidFill>
            <a:srgbClr val="0E2841">
              <a:lumMod val="25000"/>
              <a:lumOff val="75000"/>
            </a:srgbClr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A71423D7-2A9A-57BB-3B13-4635B576860F}"/>
              </a:ext>
            </a:extLst>
          </p:cNvPr>
          <p:cNvSpPr/>
          <p:nvPr/>
        </p:nvSpPr>
        <p:spPr>
          <a:xfrm>
            <a:off x="12288806" y="7750283"/>
            <a:ext cx="571500" cy="685560"/>
          </a:xfrm>
          <a:prstGeom prst="roundRect">
            <a:avLst/>
          </a:prstGeom>
          <a:solidFill>
            <a:srgbClr val="0E2841">
              <a:lumMod val="25000"/>
              <a:lumOff val="75000"/>
            </a:srgbClr>
          </a:solidFill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44DA9D-051B-9485-9B10-33FEB8B88C25}"/>
              </a:ext>
            </a:extLst>
          </p:cNvPr>
          <p:cNvSpPr txBox="1"/>
          <p:nvPr/>
        </p:nvSpPr>
        <p:spPr>
          <a:xfrm>
            <a:off x="10656267" y="7513967"/>
            <a:ext cx="571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000" dirty="0">
                <a:solidFill>
                  <a:prstClr val="black"/>
                </a:solidFill>
                <a:latin typeface="맑은 고딕" panose="02110004020202020204"/>
              </a:rPr>
              <a:t>Pod 3</a:t>
            </a:r>
            <a:endParaRPr lang="ko-KR" altLang="en-US" sz="10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4A87C9D-8DE1-8CCD-D876-3BF27E3E6F8D}"/>
              </a:ext>
            </a:extLst>
          </p:cNvPr>
          <p:cNvSpPr txBox="1"/>
          <p:nvPr/>
        </p:nvSpPr>
        <p:spPr>
          <a:xfrm>
            <a:off x="11461920" y="7513966"/>
            <a:ext cx="571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000" dirty="0">
                <a:solidFill>
                  <a:prstClr val="black"/>
                </a:solidFill>
                <a:latin typeface="맑은 고딕" panose="02110004020202020204"/>
              </a:rPr>
              <a:t>Pod 4</a:t>
            </a:r>
            <a:endParaRPr lang="ko-KR" altLang="en-US" sz="10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3F5AC81-A60B-C1F6-DF4A-F7505A7B665B}"/>
              </a:ext>
            </a:extLst>
          </p:cNvPr>
          <p:cNvSpPr txBox="1"/>
          <p:nvPr/>
        </p:nvSpPr>
        <p:spPr>
          <a:xfrm>
            <a:off x="12267572" y="7513965"/>
            <a:ext cx="571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000" dirty="0">
                <a:solidFill>
                  <a:prstClr val="black"/>
                </a:solidFill>
                <a:latin typeface="맑은 고딕" panose="02110004020202020204"/>
              </a:rPr>
              <a:t>Pod 5</a:t>
            </a:r>
            <a:endParaRPr lang="ko-KR" altLang="en-US" sz="10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910B7B9D-9F51-BB44-30A6-21EDB5A6AC1C}"/>
              </a:ext>
            </a:extLst>
          </p:cNvPr>
          <p:cNvSpPr/>
          <p:nvPr/>
        </p:nvSpPr>
        <p:spPr>
          <a:xfrm>
            <a:off x="10709917" y="8956065"/>
            <a:ext cx="1035698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Kubelet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CF701284-68D9-7B3B-5C6D-548623EE7BBB}"/>
              </a:ext>
            </a:extLst>
          </p:cNvPr>
          <p:cNvSpPr/>
          <p:nvPr/>
        </p:nvSpPr>
        <p:spPr>
          <a:xfrm>
            <a:off x="11803373" y="8956066"/>
            <a:ext cx="1035698" cy="305367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Kube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-proxy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8CBA3B17-399E-D3A6-E089-25FB75F74BBD}"/>
              </a:ext>
            </a:extLst>
          </p:cNvPr>
          <p:cNvSpPr/>
          <p:nvPr/>
        </p:nvSpPr>
        <p:spPr>
          <a:xfrm>
            <a:off x="10709917" y="8558142"/>
            <a:ext cx="2114532" cy="30536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rPr>
              <a:t>Containered</a:t>
            </a:r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78B87CA-7860-182A-9D37-7767C661D2F0}"/>
              </a:ext>
            </a:extLst>
          </p:cNvPr>
          <p:cNvSpPr/>
          <p:nvPr/>
        </p:nvSpPr>
        <p:spPr>
          <a:xfrm>
            <a:off x="10662932" y="7913787"/>
            <a:ext cx="555639" cy="1782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Container</a:t>
            </a:r>
            <a:endParaRPr lang="ko-KR" altLang="en-US" sz="7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2B04D80-B692-6A67-B6DD-8C34C02518A8}"/>
              </a:ext>
            </a:extLst>
          </p:cNvPr>
          <p:cNvSpPr/>
          <p:nvPr/>
        </p:nvSpPr>
        <p:spPr>
          <a:xfrm>
            <a:off x="10662932" y="8116116"/>
            <a:ext cx="556871" cy="1782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Container</a:t>
            </a:r>
            <a:endParaRPr lang="ko-KR" altLang="en-US" sz="7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BAA9DB-539A-39A4-0C87-14FDE0908E8B}"/>
              </a:ext>
            </a:extLst>
          </p:cNvPr>
          <p:cNvSpPr/>
          <p:nvPr/>
        </p:nvSpPr>
        <p:spPr>
          <a:xfrm>
            <a:off x="11481607" y="7937870"/>
            <a:ext cx="551812" cy="1782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Container</a:t>
            </a:r>
            <a:endParaRPr lang="ko-KR" altLang="en-US" sz="7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8737961-BD37-8FBC-C3D5-5B0015CDD216}"/>
              </a:ext>
            </a:extLst>
          </p:cNvPr>
          <p:cNvSpPr/>
          <p:nvPr/>
        </p:nvSpPr>
        <p:spPr>
          <a:xfrm>
            <a:off x="12297757" y="7946961"/>
            <a:ext cx="553598" cy="1782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Container</a:t>
            </a:r>
            <a:endParaRPr lang="ko-KR" altLang="en-US" sz="700" dirty="0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1F56B17-CCCF-C6F5-4512-F68D6DF981C2}"/>
              </a:ext>
            </a:extLst>
          </p:cNvPr>
          <p:cNvGrpSpPr/>
          <p:nvPr/>
        </p:nvGrpSpPr>
        <p:grpSpPr>
          <a:xfrm>
            <a:off x="8416468" y="4114126"/>
            <a:ext cx="2413237" cy="2188213"/>
            <a:chOff x="9247427" y="4342726"/>
            <a:chExt cx="2413237" cy="2188213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67D4247B-4175-C6F2-4A78-7802A2F29906}"/>
                </a:ext>
              </a:extLst>
            </p:cNvPr>
            <p:cNvSpPr/>
            <p:nvPr/>
          </p:nvSpPr>
          <p:spPr>
            <a:xfrm>
              <a:off x="9247427" y="4465025"/>
              <a:ext cx="2413237" cy="2065914"/>
            </a:xfrm>
            <a:prstGeom prst="roundRect">
              <a:avLst/>
            </a:prstGeom>
            <a:noFill/>
            <a:ln w="28575" cap="flat" cmpd="sng" algn="ctr">
              <a:solidFill>
                <a:srgbClr val="0F9ED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FB9AB3BD-FC0F-B0CC-DBE3-F747BB1C3388}"/>
                </a:ext>
              </a:extLst>
            </p:cNvPr>
            <p:cNvSpPr/>
            <p:nvPr/>
          </p:nvSpPr>
          <p:spPr>
            <a:xfrm>
              <a:off x="9615920" y="4342726"/>
              <a:ext cx="1204480" cy="244598"/>
            </a:xfrm>
            <a:prstGeom prst="roundRect">
              <a:avLst/>
            </a:prstGeom>
            <a:solidFill>
              <a:srgbClr val="156082"/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Worker Node 1</a:t>
              </a:r>
              <a:endPara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DE647BEF-3338-2EF6-D394-66611E820250}"/>
                </a:ext>
              </a:extLst>
            </p:cNvPr>
            <p:cNvSpPr/>
            <p:nvPr/>
          </p:nvSpPr>
          <p:spPr>
            <a:xfrm>
              <a:off x="9352026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6F49B007-8614-335C-128A-FB6CBE4AB8CD}"/>
                </a:ext>
              </a:extLst>
            </p:cNvPr>
            <p:cNvSpPr/>
            <p:nvPr/>
          </p:nvSpPr>
          <p:spPr>
            <a:xfrm>
              <a:off x="10168295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733CD26F-BFD4-5243-93C3-060C26D3C8AD}"/>
                </a:ext>
              </a:extLst>
            </p:cNvPr>
            <p:cNvSpPr/>
            <p:nvPr/>
          </p:nvSpPr>
          <p:spPr>
            <a:xfrm>
              <a:off x="10984565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DE1EF86-A317-6519-DE8D-BBAB0603AB9A}"/>
                </a:ext>
              </a:extLst>
            </p:cNvPr>
            <p:cNvSpPr txBox="1"/>
            <p:nvPr/>
          </p:nvSpPr>
          <p:spPr>
            <a:xfrm>
              <a:off x="9352026" y="4593730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0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40A15F8-EF47-2B27-917F-09366D21BD79}"/>
                </a:ext>
              </a:extLst>
            </p:cNvPr>
            <p:cNvSpPr txBox="1"/>
            <p:nvPr/>
          </p:nvSpPr>
          <p:spPr>
            <a:xfrm>
              <a:off x="10157679" y="4593729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1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09609FC-7403-3212-D112-4024E34F054D}"/>
                </a:ext>
              </a:extLst>
            </p:cNvPr>
            <p:cNvSpPr txBox="1"/>
            <p:nvPr/>
          </p:nvSpPr>
          <p:spPr>
            <a:xfrm>
              <a:off x="10963331" y="4593728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2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1DE7201B-452E-2441-11D2-7342EF7E4F8A}"/>
                </a:ext>
              </a:extLst>
            </p:cNvPr>
            <p:cNvSpPr/>
            <p:nvPr/>
          </p:nvSpPr>
          <p:spPr>
            <a:xfrm>
              <a:off x="9405676" y="6047039"/>
              <a:ext cx="1035698" cy="305367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Kubelet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45FD41B9-F37D-13CF-8135-584789C74176}"/>
                </a:ext>
              </a:extLst>
            </p:cNvPr>
            <p:cNvSpPr/>
            <p:nvPr/>
          </p:nvSpPr>
          <p:spPr>
            <a:xfrm>
              <a:off x="10499132" y="6047040"/>
              <a:ext cx="1035698" cy="305367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Kube-proxy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4939719F-248A-2A58-0152-BE0408BA2BB6}"/>
                </a:ext>
              </a:extLst>
            </p:cNvPr>
            <p:cNvSpPr/>
            <p:nvPr/>
          </p:nvSpPr>
          <p:spPr>
            <a:xfrm>
              <a:off x="9404607" y="5649116"/>
              <a:ext cx="2115601" cy="30536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Containered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90D455C-C370-2C2E-2629-1E1412C5BB3A}"/>
                </a:ext>
              </a:extLst>
            </p:cNvPr>
            <p:cNvSpPr/>
            <p:nvPr/>
          </p:nvSpPr>
          <p:spPr>
            <a:xfrm>
              <a:off x="10174962" y="5004173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D9D4AD1-162C-D692-D11A-649A14273AA7}"/>
                </a:ext>
              </a:extLst>
            </p:cNvPr>
            <p:cNvSpPr/>
            <p:nvPr/>
          </p:nvSpPr>
          <p:spPr>
            <a:xfrm>
              <a:off x="10174962" y="5215499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2DBFB2F-D72C-6458-0511-354105F1B1B9}"/>
                </a:ext>
              </a:extLst>
            </p:cNvPr>
            <p:cNvSpPr/>
            <p:nvPr/>
          </p:nvSpPr>
          <p:spPr>
            <a:xfrm>
              <a:off x="10991232" y="5004515"/>
              <a:ext cx="555112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99F7DBC-B6F0-3B2D-D4AE-25BAFF963111}"/>
                </a:ext>
              </a:extLst>
            </p:cNvPr>
            <p:cNvSpPr/>
            <p:nvPr/>
          </p:nvSpPr>
          <p:spPr>
            <a:xfrm>
              <a:off x="10991231" y="5215499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FAF0F80-9520-4424-A51D-D64290E01E7A}"/>
                </a:ext>
              </a:extLst>
            </p:cNvPr>
            <p:cNvSpPr/>
            <p:nvPr/>
          </p:nvSpPr>
          <p:spPr>
            <a:xfrm>
              <a:off x="9360219" y="5049058"/>
              <a:ext cx="555112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</p:grpSp>
      <p:pic>
        <p:nvPicPr>
          <p:cNvPr id="14" name="그림 13" descr="로고, 상징, 그래픽, 엠블럼이(가) 표시된 사진&#10;&#10;자동 생성된 설명">
            <a:extLst>
              <a:ext uri="{FF2B5EF4-FFF2-40B4-BE49-F238E27FC236}">
                <a16:creationId xmlns:a16="http://schemas.microsoft.com/office/drawing/2014/main" id="{5B64F680-0316-7960-FFE6-5E1158CC90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590" y="3896973"/>
            <a:ext cx="1688147" cy="36460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11BDB1-9EC0-4A35-D57C-62C6489D7386}"/>
              </a:ext>
            </a:extLst>
          </p:cNvPr>
          <p:cNvSpPr/>
          <p:nvPr/>
        </p:nvSpPr>
        <p:spPr>
          <a:xfrm>
            <a:off x="4419600" y="3848100"/>
            <a:ext cx="9227441" cy="580286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04513BA-1DF9-15F1-4873-9F3E016F7DA3}"/>
              </a:ext>
            </a:extLst>
          </p:cNvPr>
          <p:cNvSpPr/>
          <p:nvPr/>
        </p:nvSpPr>
        <p:spPr>
          <a:xfrm rot="17951334">
            <a:off x="9847218" y="7442164"/>
            <a:ext cx="52293" cy="540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73274D0-9D49-2297-C5AF-DF6668346C0A}"/>
              </a:ext>
            </a:extLst>
          </p:cNvPr>
          <p:cNvSpPr/>
          <p:nvPr/>
        </p:nvSpPr>
        <p:spPr>
          <a:xfrm rot="17951334">
            <a:off x="10080730" y="7442706"/>
            <a:ext cx="52293" cy="540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3A6850C-913F-3EA7-5AD7-D6580FDBC280}"/>
              </a:ext>
            </a:extLst>
          </p:cNvPr>
          <p:cNvSpPr/>
          <p:nvPr/>
        </p:nvSpPr>
        <p:spPr>
          <a:xfrm rot="17951334">
            <a:off x="10328332" y="7436478"/>
            <a:ext cx="52293" cy="540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514E3B3-DF81-D2FA-3567-47A19A463132}"/>
              </a:ext>
            </a:extLst>
          </p:cNvPr>
          <p:cNvGrpSpPr/>
          <p:nvPr/>
        </p:nvGrpSpPr>
        <p:grpSpPr>
          <a:xfrm>
            <a:off x="8978695" y="4982984"/>
            <a:ext cx="2413237" cy="2188213"/>
            <a:chOff x="9247427" y="4342726"/>
            <a:chExt cx="2413237" cy="2188213"/>
          </a:xfrm>
        </p:grpSpPr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43D7C08D-CBF6-A4B3-B127-82815CF84DCE}"/>
                </a:ext>
              </a:extLst>
            </p:cNvPr>
            <p:cNvSpPr/>
            <p:nvPr/>
          </p:nvSpPr>
          <p:spPr>
            <a:xfrm>
              <a:off x="9247427" y="4465025"/>
              <a:ext cx="2413237" cy="2065914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rgbClr val="0F9ED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3" name="사각형: 둥근 모서리 72">
              <a:extLst>
                <a:ext uri="{FF2B5EF4-FFF2-40B4-BE49-F238E27FC236}">
                  <a16:creationId xmlns:a16="http://schemas.microsoft.com/office/drawing/2014/main" id="{5C6294EB-0D51-2391-1715-151E9C506DC7}"/>
                </a:ext>
              </a:extLst>
            </p:cNvPr>
            <p:cNvSpPr/>
            <p:nvPr/>
          </p:nvSpPr>
          <p:spPr>
            <a:xfrm>
              <a:off x="9615920" y="4342726"/>
              <a:ext cx="1204480" cy="244598"/>
            </a:xfrm>
            <a:prstGeom prst="roundRect">
              <a:avLst/>
            </a:prstGeom>
            <a:solidFill>
              <a:srgbClr val="156082"/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Worker Node 2</a:t>
              </a:r>
              <a:endParaRPr kumimoji="0" lang="ko-KR" alt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4" name="사각형: 둥근 모서리 73">
              <a:extLst>
                <a:ext uri="{FF2B5EF4-FFF2-40B4-BE49-F238E27FC236}">
                  <a16:creationId xmlns:a16="http://schemas.microsoft.com/office/drawing/2014/main" id="{6BBFC99C-8814-2747-0B69-3BE68342E364}"/>
                </a:ext>
              </a:extLst>
            </p:cNvPr>
            <p:cNvSpPr/>
            <p:nvPr/>
          </p:nvSpPr>
          <p:spPr>
            <a:xfrm>
              <a:off x="9352026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FA6679CD-A869-7189-D1F4-B648F8690264}"/>
                </a:ext>
              </a:extLst>
            </p:cNvPr>
            <p:cNvSpPr/>
            <p:nvPr/>
          </p:nvSpPr>
          <p:spPr>
            <a:xfrm>
              <a:off x="10168295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6" name="사각형: 둥근 모서리 75">
              <a:extLst>
                <a:ext uri="{FF2B5EF4-FFF2-40B4-BE49-F238E27FC236}">
                  <a16:creationId xmlns:a16="http://schemas.microsoft.com/office/drawing/2014/main" id="{DF62D545-DF8C-234F-459E-45821D6C402A}"/>
                </a:ext>
              </a:extLst>
            </p:cNvPr>
            <p:cNvSpPr/>
            <p:nvPr/>
          </p:nvSpPr>
          <p:spPr>
            <a:xfrm>
              <a:off x="10984565" y="4830046"/>
              <a:ext cx="571500" cy="685560"/>
            </a:xfrm>
            <a:prstGeom prst="roundRect">
              <a:avLst/>
            </a:prstGeom>
            <a:solidFill>
              <a:srgbClr val="0E2841">
                <a:lumMod val="25000"/>
                <a:lumOff val="75000"/>
              </a:srgbClr>
            </a:solidFill>
            <a:ln w="19050" cap="flat" cmpd="sng" algn="ctr">
              <a:solidFill>
                <a:srgbClr val="156082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207C1C9-FD08-E457-B36D-20949DE76049}"/>
                </a:ext>
              </a:extLst>
            </p:cNvPr>
            <p:cNvSpPr txBox="1"/>
            <p:nvPr/>
          </p:nvSpPr>
          <p:spPr>
            <a:xfrm>
              <a:off x="9352026" y="4593730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0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2EE3570-D4B8-5CCA-FAAD-A6DB7C5F15B1}"/>
                </a:ext>
              </a:extLst>
            </p:cNvPr>
            <p:cNvSpPr txBox="1"/>
            <p:nvPr/>
          </p:nvSpPr>
          <p:spPr>
            <a:xfrm>
              <a:off x="10157679" y="4593729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1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82BD896-199A-F33F-E91F-33D1F040A613}"/>
                </a:ext>
              </a:extLst>
            </p:cNvPr>
            <p:cNvSpPr txBox="1"/>
            <p:nvPr/>
          </p:nvSpPr>
          <p:spPr>
            <a:xfrm>
              <a:off x="10963331" y="4593728"/>
              <a:ext cx="5714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/>
              <a:r>
                <a:rPr lang="en-US" altLang="ko-KR" sz="1000" dirty="0">
                  <a:solidFill>
                    <a:prstClr val="black"/>
                  </a:solidFill>
                  <a:latin typeface="맑은 고딕" panose="02110004020202020204"/>
                </a:rPr>
                <a:t>Pod 2</a:t>
              </a:r>
              <a:endParaRPr lang="ko-KR" altLang="en-US" sz="1000" dirty="0">
                <a:solidFill>
                  <a:prstClr val="black"/>
                </a:solidFill>
                <a:latin typeface="맑은 고딕" panose="02110004020202020204"/>
              </a:endParaRPr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F2128543-259C-DBE8-992A-B6A0CD6B6888}"/>
                </a:ext>
              </a:extLst>
            </p:cNvPr>
            <p:cNvSpPr/>
            <p:nvPr/>
          </p:nvSpPr>
          <p:spPr>
            <a:xfrm>
              <a:off x="9405676" y="6047039"/>
              <a:ext cx="1035698" cy="305367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Kubelet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0752B30C-B327-128B-593D-1E151B2AF9A8}"/>
                </a:ext>
              </a:extLst>
            </p:cNvPr>
            <p:cNvSpPr/>
            <p:nvPr/>
          </p:nvSpPr>
          <p:spPr>
            <a:xfrm>
              <a:off x="10499132" y="6047040"/>
              <a:ext cx="1035698" cy="305367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Kube-proxy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D7EA491D-37AB-E2E7-0549-C2C1A01EF549}"/>
                </a:ext>
              </a:extLst>
            </p:cNvPr>
            <p:cNvSpPr/>
            <p:nvPr/>
          </p:nvSpPr>
          <p:spPr>
            <a:xfrm>
              <a:off x="9404607" y="5649116"/>
              <a:ext cx="2115601" cy="30536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110004020202020204"/>
                  <a:ea typeface="맑은 고딕" panose="020B0503020000020004" pitchFamily="50" charset="-127"/>
                  <a:cs typeface="+mn-cs"/>
                </a:rPr>
                <a:t>Containered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11000402020202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44867C4-8904-CCF2-92BB-E8D4F01C45F3}"/>
                </a:ext>
              </a:extLst>
            </p:cNvPr>
            <p:cNvSpPr/>
            <p:nvPr/>
          </p:nvSpPr>
          <p:spPr>
            <a:xfrm>
              <a:off x="10174962" y="5004173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FF2C93D0-826B-BC90-7CD4-8E6D4188821F}"/>
                </a:ext>
              </a:extLst>
            </p:cNvPr>
            <p:cNvSpPr/>
            <p:nvPr/>
          </p:nvSpPr>
          <p:spPr>
            <a:xfrm>
              <a:off x="10174962" y="5215499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62C48B-B8EA-F3C1-EF12-6FDFF22B53D0}"/>
                </a:ext>
              </a:extLst>
            </p:cNvPr>
            <p:cNvSpPr/>
            <p:nvPr/>
          </p:nvSpPr>
          <p:spPr>
            <a:xfrm>
              <a:off x="10991232" y="5004515"/>
              <a:ext cx="555112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C247FDE4-B221-AB45-5FDC-11429E1BC6D0}"/>
                </a:ext>
              </a:extLst>
            </p:cNvPr>
            <p:cNvSpPr/>
            <p:nvPr/>
          </p:nvSpPr>
          <p:spPr>
            <a:xfrm>
              <a:off x="10991231" y="5215499"/>
              <a:ext cx="558166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9AD2EDF2-32B0-680B-7C5D-CA5B055951AF}"/>
                </a:ext>
              </a:extLst>
            </p:cNvPr>
            <p:cNvSpPr/>
            <p:nvPr/>
          </p:nvSpPr>
          <p:spPr>
            <a:xfrm>
              <a:off x="9360219" y="5049058"/>
              <a:ext cx="555112" cy="17824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/>
                <a:t>Container</a:t>
              </a:r>
              <a:endParaRPr lang="ko-KR" altLang="en-US" sz="700" dirty="0"/>
            </a:p>
          </p:txBody>
        </p:sp>
      </p:grp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FC980EAE-BFC4-75E1-4707-4D7E6E7447CD}"/>
              </a:ext>
            </a:extLst>
          </p:cNvPr>
          <p:cNvCxnSpPr>
            <a:cxnSpLocks/>
            <a:stCxn id="37" idx="3"/>
            <a:endCxn id="72" idx="1"/>
          </p:cNvCxnSpPr>
          <p:nvPr/>
        </p:nvCxnSpPr>
        <p:spPr>
          <a:xfrm flipV="1">
            <a:off x="7069679" y="6138240"/>
            <a:ext cx="1909016" cy="471638"/>
          </a:xfrm>
          <a:prstGeom prst="straightConnector1">
            <a:avLst/>
          </a:prstGeom>
          <a:noFill/>
          <a:ln w="19050" cap="flat" cmpd="sng" algn="ctr">
            <a:solidFill>
              <a:srgbClr val="156082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9D43BF-A5EF-A247-A356-33CB3F2886B9}"/>
              </a:ext>
            </a:extLst>
          </p:cNvPr>
          <p:cNvSpPr txBox="1"/>
          <p:nvPr/>
        </p:nvSpPr>
        <p:spPr>
          <a:xfrm>
            <a:off x="8058874" y="9693993"/>
            <a:ext cx="210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쿠버네티스</a:t>
            </a:r>
            <a:r>
              <a:rPr lang="ko-KR" altLang="en-US" dirty="0"/>
              <a:t> 구조</a:t>
            </a:r>
          </a:p>
        </p:txBody>
      </p:sp>
    </p:spTree>
    <p:extLst>
      <p:ext uri="{BB962C8B-B14F-4D97-AF65-F5344CB8AC3E}">
        <p14:creationId xmlns:p14="http://schemas.microsoft.com/office/powerpoint/2010/main" val="362380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4F6D1-1F22-5F3F-2653-910DE49E9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63EEB31-F1D2-0DC9-CFB4-1E793B1BA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3A3FEC01-3379-DDF3-4590-B6FD7DCB8AA6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800" b="1" spc="-100" dirty="0" err="1">
                <a:solidFill>
                  <a:schemeClr val="tx2"/>
                </a:solidFill>
                <a:ea typeface="SpoqaHanSans-Bold"/>
              </a:rPr>
              <a:t>쿠버네티스</a:t>
            </a:r>
            <a:r>
              <a:rPr lang="en-US" altLang="ko-KR" sz="4800" b="1" spc="-100" dirty="0">
                <a:solidFill>
                  <a:schemeClr val="tx2"/>
                </a:solidFill>
                <a:ea typeface="SpoqaHanSans-Bold"/>
              </a:rPr>
              <a:t>(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Kubernetes) </a:t>
            </a:r>
            <a:r>
              <a:rPr lang="ko-KR" altLang="en-US" sz="4800" b="1" spc="-300" dirty="0">
                <a:solidFill>
                  <a:schemeClr val="tx2"/>
                </a:solidFill>
                <a:ea typeface="SpoqaHanSans-Bold"/>
              </a:rPr>
              <a:t>기능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F5C0A06-A3EB-D919-5E60-7CB91A634674}"/>
              </a:ext>
            </a:extLst>
          </p:cNvPr>
          <p:cNvSpPr txBox="1"/>
          <p:nvPr/>
        </p:nvSpPr>
        <p:spPr>
          <a:xfrm>
            <a:off x="762000" y="1741155"/>
            <a:ext cx="16230600" cy="280568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자가 치유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(Self-Healing):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노드나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파드에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장애 발생 시 자동으로 새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파드를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생성하여 시스템 안정성 유지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latin typeface="SpoqaHanSans-Regular"/>
              </a:rPr>
              <a:t>필요한 소프트웨어 등을 컨테이너 이미지에 미리 구축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</a:t>
            </a:r>
            <a:r>
              <a:rPr lang="en-US" altLang="ko-KR" sz="2600" spc="-100" dirty="0">
                <a:latin typeface="SpoqaHanSans-Regular"/>
              </a:rPr>
              <a:t> </a:t>
            </a:r>
            <a:r>
              <a:rPr lang="ko-KR" altLang="en-US" sz="2600" spc="-100" dirty="0">
                <a:latin typeface="SpoqaHanSans-Regular"/>
              </a:rPr>
              <a:t>여러 </a:t>
            </a:r>
            <a:r>
              <a:rPr lang="ko-KR" altLang="en-US" sz="2600" spc="-100" dirty="0" err="1">
                <a:latin typeface="SpoqaHanSans-Regular"/>
              </a:rPr>
              <a:t>파드</a:t>
            </a:r>
            <a:r>
              <a:rPr lang="ko-KR" altLang="en-US" sz="2600" spc="-100" dirty="0">
                <a:latin typeface="SpoqaHanSans-Regular"/>
              </a:rPr>
              <a:t> 생성 시 </a:t>
            </a:r>
            <a:r>
              <a:rPr lang="ko-KR" altLang="en-US" sz="2600" b="1" spc="-100" dirty="0">
                <a:latin typeface="SpoqaHanSans-Regular"/>
              </a:rPr>
              <a:t>복잡한 설치 과정 생략 가능</a:t>
            </a:r>
            <a:endParaRPr lang="en-US" altLang="ko-KR" sz="2600" b="1" spc="-100" dirty="0">
              <a:latin typeface="SpoqaHanSans-Regular"/>
            </a:endParaRPr>
          </a:p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롤링 업데이트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(Rolling Update):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이미지 변경 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파드를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순차적으로 업데이트하여 새 이미지로 교체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8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기존 분산 학습 환경의 확장성 제약 문제 해결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62D3E6-763A-2EAD-3476-6F92CC78F88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54C122-E26E-FF6D-FA3C-4A3C9D00B367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19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A7D2E-3DD6-DB8D-ED41-7904A4028488}"/>
              </a:ext>
            </a:extLst>
          </p:cNvPr>
          <p:cNvSpPr txBox="1"/>
          <p:nvPr/>
        </p:nvSpPr>
        <p:spPr>
          <a:xfrm>
            <a:off x="3047998" y="9128381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Self-Healing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6660A6-6A56-4055-0F4E-4CB6E9EB4C6D}"/>
              </a:ext>
            </a:extLst>
          </p:cNvPr>
          <p:cNvSpPr txBox="1"/>
          <p:nvPr/>
        </p:nvSpPr>
        <p:spPr>
          <a:xfrm>
            <a:off x="10713719" y="8995329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     Rolling Update</a:t>
            </a:r>
            <a:endParaRPr lang="ko-KR" altLang="en-US" sz="2400" dirty="0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D33449C0-EEB7-395B-52D0-6A43A98C487D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D39367C-58AD-305B-4473-E729A1CC979D}"/>
              </a:ext>
            </a:extLst>
          </p:cNvPr>
          <p:cNvSpPr/>
          <p:nvPr/>
        </p:nvSpPr>
        <p:spPr>
          <a:xfrm>
            <a:off x="1523998" y="5067300"/>
            <a:ext cx="6543677" cy="2295525"/>
          </a:xfrm>
          <a:prstGeom prst="rect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5" name="그림 34" descr="블랙, 어둠이(가) 표시된 사진&#10;&#10;자동 생성된 설명">
            <a:extLst>
              <a:ext uri="{FF2B5EF4-FFF2-40B4-BE49-F238E27FC236}">
                <a16:creationId xmlns:a16="http://schemas.microsoft.com/office/drawing/2014/main" id="{8C061A27-D59C-877D-292D-69875EDC23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587" y="7787575"/>
            <a:ext cx="785013" cy="785013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B20E429-A06D-CBAB-CA7F-F0C3C10D1E1F}"/>
              </a:ext>
            </a:extLst>
          </p:cNvPr>
          <p:cNvCxnSpPr>
            <a:cxnSpLocks/>
          </p:cNvCxnSpPr>
          <p:nvPr/>
        </p:nvCxnSpPr>
        <p:spPr>
          <a:xfrm>
            <a:off x="1295400" y="7464410"/>
            <a:ext cx="7058025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pic>
        <p:nvPicPr>
          <p:cNvPr id="37" name="그림 36" descr="로고, 상징, 그래픽, 엠블럼이(가) 표시된 사진&#10;&#10;자동 생성된 설명">
            <a:extLst>
              <a:ext uri="{FF2B5EF4-FFF2-40B4-BE49-F238E27FC236}">
                <a16:creationId xmlns:a16="http://schemas.microsoft.com/office/drawing/2014/main" id="{9B83D547-903B-E1E0-CA34-7FF9FBF3D0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676" y="5120476"/>
            <a:ext cx="1211418" cy="261644"/>
          </a:xfrm>
          <a:prstGeom prst="rect">
            <a:avLst/>
          </a:prstGeom>
        </p:spPr>
      </p:pic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1F7CC9EA-EDE0-B229-FFA9-76FAA0110494}"/>
              </a:ext>
            </a:extLst>
          </p:cNvPr>
          <p:cNvSpPr/>
          <p:nvPr/>
        </p:nvSpPr>
        <p:spPr>
          <a:xfrm>
            <a:off x="2238561" y="5990119"/>
            <a:ext cx="1084624" cy="1058344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832A6A-697B-4897-B178-A98C55A974D1}"/>
              </a:ext>
            </a:extLst>
          </p:cNvPr>
          <p:cNvSpPr txBox="1"/>
          <p:nvPr/>
        </p:nvSpPr>
        <p:spPr>
          <a:xfrm>
            <a:off x="2460454" y="585161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Pod-0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pic>
        <p:nvPicPr>
          <p:cNvPr id="40" name="그래픽 39" descr="경고 단색으로 채워진">
            <a:extLst>
              <a:ext uri="{FF2B5EF4-FFF2-40B4-BE49-F238E27FC236}">
                <a16:creationId xmlns:a16="http://schemas.microsoft.com/office/drawing/2014/main" id="{3EC39AC4-B217-C585-F27C-FEECA32AE4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21692" y="7831986"/>
            <a:ext cx="693023" cy="693023"/>
          </a:xfrm>
          <a:prstGeom prst="rect">
            <a:avLst/>
          </a:prstGeom>
        </p:spPr>
      </p:pic>
      <p:pic>
        <p:nvPicPr>
          <p:cNvPr id="41" name="그래픽 40" descr="경고 단색으로 채워진">
            <a:extLst>
              <a:ext uri="{FF2B5EF4-FFF2-40B4-BE49-F238E27FC236}">
                <a16:creationId xmlns:a16="http://schemas.microsoft.com/office/drawing/2014/main" id="{ED8BC54C-B56D-48A4-787C-7BEC37DACF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9336" y="6173028"/>
            <a:ext cx="693023" cy="693023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6312A01E-A408-C303-1709-6513F2F110D6}"/>
              </a:ext>
            </a:extLst>
          </p:cNvPr>
          <p:cNvSpPr/>
          <p:nvPr/>
        </p:nvSpPr>
        <p:spPr>
          <a:xfrm>
            <a:off x="2098839" y="5642292"/>
            <a:ext cx="1346175" cy="3435172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7E0B185-5757-43AF-B7A3-BE83E9AB0D20}"/>
              </a:ext>
            </a:extLst>
          </p:cNvPr>
          <p:cNvSpPr/>
          <p:nvPr/>
        </p:nvSpPr>
        <p:spPr>
          <a:xfrm>
            <a:off x="3516914" y="5642292"/>
            <a:ext cx="1346175" cy="3435172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486298B-7AD8-4FFC-FC45-9636968479D8}"/>
              </a:ext>
            </a:extLst>
          </p:cNvPr>
          <p:cNvSpPr/>
          <p:nvPr/>
        </p:nvSpPr>
        <p:spPr>
          <a:xfrm>
            <a:off x="4930802" y="5645239"/>
            <a:ext cx="1346175" cy="3435172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2C50ADA-8620-63FB-5788-F84BA87E1E1E}"/>
              </a:ext>
            </a:extLst>
          </p:cNvPr>
          <p:cNvSpPr txBox="1"/>
          <p:nvPr/>
        </p:nvSpPr>
        <p:spPr>
          <a:xfrm>
            <a:off x="2348030" y="8572587"/>
            <a:ext cx="844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dirty="0">
                <a:solidFill>
                  <a:prstClr val="black"/>
                </a:solidFill>
                <a:latin typeface="맑은 고딕" panose="02110004020202020204"/>
              </a:rPr>
              <a:t>Node 0</a:t>
            </a:r>
            <a:endParaRPr lang="ko-KR" altLang="en-US" sz="14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pic>
        <p:nvPicPr>
          <p:cNvPr id="46" name="그림 45" descr="블랙, 어둠이(가) 표시된 사진&#10;&#10;자동 생성된 설명">
            <a:extLst>
              <a:ext uri="{FF2B5EF4-FFF2-40B4-BE49-F238E27FC236}">
                <a16:creationId xmlns:a16="http://schemas.microsoft.com/office/drawing/2014/main" id="{51F7919E-D536-0449-C3D9-8205989850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426" y="7789752"/>
            <a:ext cx="785013" cy="78501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07D1A1BC-06B8-7A80-65C2-1C61047A2733}"/>
              </a:ext>
            </a:extLst>
          </p:cNvPr>
          <p:cNvSpPr txBox="1"/>
          <p:nvPr/>
        </p:nvSpPr>
        <p:spPr>
          <a:xfrm>
            <a:off x="3753869" y="8574764"/>
            <a:ext cx="844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dirty="0">
                <a:solidFill>
                  <a:prstClr val="black"/>
                </a:solidFill>
                <a:latin typeface="맑은 고딕" panose="02110004020202020204"/>
              </a:rPr>
              <a:t>Node 1</a:t>
            </a:r>
            <a:endParaRPr lang="ko-KR" altLang="en-US" sz="14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pic>
        <p:nvPicPr>
          <p:cNvPr id="48" name="그림 47" descr="블랙, 어둠이(가) 표시된 사진&#10;&#10;자동 생성된 설명">
            <a:extLst>
              <a:ext uri="{FF2B5EF4-FFF2-40B4-BE49-F238E27FC236}">
                <a16:creationId xmlns:a16="http://schemas.microsoft.com/office/drawing/2014/main" id="{970BDD34-B0AA-FAFB-965D-8E4982704A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570" y="7787575"/>
            <a:ext cx="785013" cy="785013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8515C0ED-9FB1-31A4-D263-E6D6DF381BDF}"/>
              </a:ext>
            </a:extLst>
          </p:cNvPr>
          <p:cNvSpPr txBox="1"/>
          <p:nvPr/>
        </p:nvSpPr>
        <p:spPr>
          <a:xfrm>
            <a:off x="5157013" y="8572587"/>
            <a:ext cx="844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dirty="0">
                <a:solidFill>
                  <a:prstClr val="black"/>
                </a:solidFill>
                <a:latin typeface="맑은 고딕" panose="02110004020202020204"/>
              </a:rPr>
              <a:t>Node 2</a:t>
            </a:r>
            <a:endParaRPr lang="ko-KR" altLang="en-US" sz="14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pic>
        <p:nvPicPr>
          <p:cNvPr id="51" name="그림 50" descr="블랙, 어둠이(가) 표시된 사진&#10;&#10;자동 생성된 설명">
            <a:extLst>
              <a:ext uri="{FF2B5EF4-FFF2-40B4-BE49-F238E27FC236}">
                <a16:creationId xmlns:a16="http://schemas.microsoft.com/office/drawing/2014/main" id="{397FC394-AF82-05E7-294E-0C5858BE35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732" y="7785992"/>
            <a:ext cx="785013" cy="785013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C05F1978-FC20-21BE-2493-8BCA5B0E6466}"/>
              </a:ext>
            </a:extLst>
          </p:cNvPr>
          <p:cNvSpPr txBox="1"/>
          <p:nvPr/>
        </p:nvSpPr>
        <p:spPr>
          <a:xfrm>
            <a:off x="6592175" y="8571004"/>
            <a:ext cx="8448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sz="1400" dirty="0">
                <a:solidFill>
                  <a:prstClr val="black"/>
                </a:solidFill>
                <a:latin typeface="맑은 고딕" panose="02110004020202020204"/>
              </a:rPr>
              <a:t>Node 3</a:t>
            </a:r>
            <a:endParaRPr lang="ko-KR" altLang="en-US" sz="1400" dirty="0">
              <a:solidFill>
                <a:prstClr val="black"/>
              </a:solidFill>
              <a:latin typeface="맑은 고딕" panose="02110004020202020204"/>
            </a:endParaRPr>
          </a:p>
        </p:txBody>
      </p:sp>
      <p:sp>
        <p:nvSpPr>
          <p:cNvPr id="54" name="화살표: 아래로 구부러짐 53">
            <a:extLst>
              <a:ext uri="{FF2B5EF4-FFF2-40B4-BE49-F238E27FC236}">
                <a16:creationId xmlns:a16="http://schemas.microsoft.com/office/drawing/2014/main" id="{42684093-E61A-897B-34CA-CDBAC4B57717}"/>
              </a:ext>
            </a:extLst>
          </p:cNvPr>
          <p:cNvSpPr/>
          <p:nvPr/>
        </p:nvSpPr>
        <p:spPr>
          <a:xfrm>
            <a:off x="2716682" y="5353721"/>
            <a:ext cx="2992500" cy="482456"/>
          </a:xfrm>
          <a:prstGeom prst="curvedDownArrow">
            <a:avLst/>
          </a:prstGeom>
          <a:solidFill>
            <a:sysClr val="windowText" lastClr="0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8412EC7-ED38-8CC9-4235-738ED8A35183}"/>
              </a:ext>
            </a:extLst>
          </p:cNvPr>
          <p:cNvSpPr/>
          <p:nvPr/>
        </p:nvSpPr>
        <p:spPr>
          <a:xfrm>
            <a:off x="3638154" y="5990119"/>
            <a:ext cx="1084624" cy="1058344"/>
          </a:xfrm>
          <a:prstGeom prst="roundRect">
            <a:avLst/>
          </a:prstGeom>
          <a:noFill/>
          <a:ln w="19050" cap="flat" cmpd="sng" algn="ctr">
            <a:solidFill>
              <a:srgbClr val="156082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496612-216C-C027-1B9E-4103978DF7BA}"/>
              </a:ext>
            </a:extLst>
          </p:cNvPr>
          <p:cNvSpPr txBox="1"/>
          <p:nvPr/>
        </p:nvSpPr>
        <p:spPr>
          <a:xfrm>
            <a:off x="3860047" y="585161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Pod-1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93F912C-2F96-7C26-8793-70755AC08FAC}"/>
              </a:ext>
            </a:extLst>
          </p:cNvPr>
          <p:cNvSpPr/>
          <p:nvPr/>
        </p:nvSpPr>
        <p:spPr>
          <a:xfrm>
            <a:off x="5056223" y="5990119"/>
            <a:ext cx="1084624" cy="1058344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50B6F29-5AB0-2860-6EEA-A5AD4FD3A579}"/>
              </a:ext>
            </a:extLst>
          </p:cNvPr>
          <p:cNvSpPr txBox="1"/>
          <p:nvPr/>
        </p:nvSpPr>
        <p:spPr>
          <a:xfrm>
            <a:off x="5278116" y="585161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110004020202020204"/>
              </a:rPr>
              <a:t>Pod-0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FAE888A-19DB-6E56-75EB-8118A3DC7600}"/>
              </a:ext>
            </a:extLst>
          </p:cNvPr>
          <p:cNvSpPr/>
          <p:nvPr/>
        </p:nvSpPr>
        <p:spPr>
          <a:xfrm>
            <a:off x="6345781" y="5645239"/>
            <a:ext cx="1346175" cy="3435172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8" name="사각형: 둥근 모서리 97">
            <a:extLst>
              <a:ext uri="{FF2B5EF4-FFF2-40B4-BE49-F238E27FC236}">
                <a16:creationId xmlns:a16="http://schemas.microsoft.com/office/drawing/2014/main" id="{0CDB4F60-D7B2-32EF-3C5A-3D6579859D39}"/>
              </a:ext>
            </a:extLst>
          </p:cNvPr>
          <p:cNvSpPr/>
          <p:nvPr/>
        </p:nvSpPr>
        <p:spPr>
          <a:xfrm>
            <a:off x="9509792" y="5532458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B54BB4F-EFC1-CF47-5CDE-81D3AB352BBA}"/>
              </a:ext>
            </a:extLst>
          </p:cNvPr>
          <p:cNvSpPr txBox="1"/>
          <p:nvPr/>
        </p:nvSpPr>
        <p:spPr>
          <a:xfrm>
            <a:off x="9706193" y="539395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Pod-0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43AFDBE-6CED-13A8-D5B6-204946CC6A73}"/>
              </a:ext>
            </a:extLst>
          </p:cNvPr>
          <p:cNvSpPr txBox="1"/>
          <p:nvPr/>
        </p:nvSpPr>
        <p:spPr>
          <a:xfrm>
            <a:off x="9760715" y="5711291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01" name="화살표: 아래로 구부러짐 100">
            <a:extLst>
              <a:ext uri="{FF2B5EF4-FFF2-40B4-BE49-F238E27FC236}">
                <a16:creationId xmlns:a16="http://schemas.microsoft.com/office/drawing/2014/main" id="{6285C687-2F8D-0FE2-4D58-4EA01D5F8733}"/>
              </a:ext>
            </a:extLst>
          </p:cNvPr>
          <p:cNvSpPr/>
          <p:nvPr/>
        </p:nvSpPr>
        <p:spPr>
          <a:xfrm>
            <a:off x="12040847" y="6470732"/>
            <a:ext cx="1762912" cy="501068"/>
          </a:xfrm>
          <a:prstGeom prst="curvedDownArrow">
            <a:avLst/>
          </a:prstGeom>
          <a:solidFill>
            <a:sysClr val="windowText" lastClr="0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2" name="화살표: 아래로 구부러짐 101">
            <a:extLst>
              <a:ext uri="{FF2B5EF4-FFF2-40B4-BE49-F238E27FC236}">
                <a16:creationId xmlns:a16="http://schemas.microsoft.com/office/drawing/2014/main" id="{6D65A587-CBDA-13F7-A814-7B7DDB37FF62}"/>
              </a:ext>
            </a:extLst>
          </p:cNvPr>
          <p:cNvSpPr/>
          <p:nvPr/>
        </p:nvSpPr>
        <p:spPr>
          <a:xfrm rot="10800000">
            <a:off x="11996732" y="7171866"/>
            <a:ext cx="1762912" cy="501068"/>
          </a:xfrm>
          <a:prstGeom prst="curvedDownArrow">
            <a:avLst/>
          </a:prstGeom>
          <a:solidFill>
            <a:sysClr val="windowText" lastClr="000000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8BDC4701-18AD-5BC4-9492-BC5552A50693}"/>
              </a:ext>
            </a:extLst>
          </p:cNvPr>
          <p:cNvSpPr/>
          <p:nvPr/>
        </p:nvSpPr>
        <p:spPr>
          <a:xfrm>
            <a:off x="10755046" y="5532458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DA22B34-7430-ADEA-952D-2BA48C9389DE}"/>
              </a:ext>
            </a:extLst>
          </p:cNvPr>
          <p:cNvSpPr txBox="1"/>
          <p:nvPr/>
        </p:nvSpPr>
        <p:spPr>
          <a:xfrm>
            <a:off x="10951447" y="539395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Pod-1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B31C57A-C71D-1270-0200-F0F2A8A05A81}"/>
              </a:ext>
            </a:extLst>
          </p:cNvPr>
          <p:cNvSpPr txBox="1"/>
          <p:nvPr/>
        </p:nvSpPr>
        <p:spPr>
          <a:xfrm>
            <a:off x="11005969" y="5711291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2CFCCE92-D2EA-0C94-CFBF-8666E6C9A64B}"/>
              </a:ext>
            </a:extLst>
          </p:cNvPr>
          <p:cNvSpPr/>
          <p:nvPr/>
        </p:nvSpPr>
        <p:spPr>
          <a:xfrm>
            <a:off x="9504390" y="6609232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1C71189-01D8-4BA6-AEE7-224BCDE53D04}"/>
              </a:ext>
            </a:extLst>
          </p:cNvPr>
          <p:cNvSpPr txBox="1"/>
          <p:nvPr/>
        </p:nvSpPr>
        <p:spPr>
          <a:xfrm>
            <a:off x="9700791" y="6470732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Pod-2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6AB00BE-1578-50CC-40E4-45C77CCA8273}"/>
              </a:ext>
            </a:extLst>
          </p:cNvPr>
          <p:cNvSpPr txBox="1"/>
          <p:nvPr/>
        </p:nvSpPr>
        <p:spPr>
          <a:xfrm>
            <a:off x="9755313" y="6788065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2F5C1499-045D-8B56-D26A-9CB2276ADBDC}"/>
              </a:ext>
            </a:extLst>
          </p:cNvPr>
          <p:cNvSpPr/>
          <p:nvPr/>
        </p:nvSpPr>
        <p:spPr>
          <a:xfrm>
            <a:off x="10749644" y="6609232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8D0F1A6-7F13-16BF-F7EE-7E60491DAEFF}"/>
              </a:ext>
            </a:extLst>
          </p:cNvPr>
          <p:cNvSpPr txBox="1"/>
          <p:nvPr/>
        </p:nvSpPr>
        <p:spPr>
          <a:xfrm>
            <a:off x="10946045" y="6470732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Pod-3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7997C63-CBB0-D21C-894D-874FC419E36A}"/>
              </a:ext>
            </a:extLst>
          </p:cNvPr>
          <p:cNvSpPr txBox="1"/>
          <p:nvPr/>
        </p:nvSpPr>
        <p:spPr>
          <a:xfrm>
            <a:off x="11000567" y="6788065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8060EFEE-3B18-49F2-56A9-5E6A3BF338D8}"/>
              </a:ext>
            </a:extLst>
          </p:cNvPr>
          <p:cNvSpPr/>
          <p:nvPr/>
        </p:nvSpPr>
        <p:spPr>
          <a:xfrm>
            <a:off x="9516921" y="7687809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C48430D-8957-0C21-E062-8F86F71B4A3F}"/>
              </a:ext>
            </a:extLst>
          </p:cNvPr>
          <p:cNvSpPr txBox="1"/>
          <p:nvPr/>
        </p:nvSpPr>
        <p:spPr>
          <a:xfrm>
            <a:off x="9713322" y="7549309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Pod-4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29B95B8-6C03-4CF8-4EFB-45668E8421CC}"/>
              </a:ext>
            </a:extLst>
          </p:cNvPr>
          <p:cNvSpPr txBox="1"/>
          <p:nvPr/>
        </p:nvSpPr>
        <p:spPr>
          <a:xfrm>
            <a:off x="9767844" y="7866642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44C97CCF-37D8-B21D-5AFA-4992A9FA45BD}"/>
              </a:ext>
            </a:extLst>
          </p:cNvPr>
          <p:cNvSpPr/>
          <p:nvPr/>
        </p:nvSpPr>
        <p:spPr>
          <a:xfrm>
            <a:off x="10762175" y="7687809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296DB98-8D10-027E-545D-BDDC5B5B1557}"/>
              </a:ext>
            </a:extLst>
          </p:cNvPr>
          <p:cNvSpPr txBox="1"/>
          <p:nvPr/>
        </p:nvSpPr>
        <p:spPr>
          <a:xfrm>
            <a:off x="10958576" y="7549309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Pod-5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71233E0-A28B-A3CF-321E-EB93C799C33E}"/>
              </a:ext>
            </a:extLst>
          </p:cNvPr>
          <p:cNvSpPr txBox="1"/>
          <p:nvPr/>
        </p:nvSpPr>
        <p:spPr>
          <a:xfrm>
            <a:off x="11013098" y="7866642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156082"/>
                </a:solidFill>
                <a:latin typeface="맑은 고딕" panose="02110004020202020204"/>
              </a:rPr>
              <a:t>v1</a:t>
            </a:r>
            <a:endParaRPr lang="ko-KR" altLang="en-US" sz="2800" b="1" dirty="0">
              <a:solidFill>
                <a:srgbClr val="156082"/>
              </a:solidFill>
              <a:latin typeface="맑은 고딕" panose="02110004020202020204"/>
            </a:endParaRP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ADAFE814-AAA9-0256-CB13-3D83ADFFAD00}"/>
              </a:ext>
            </a:extLst>
          </p:cNvPr>
          <p:cNvSpPr/>
          <p:nvPr/>
        </p:nvSpPr>
        <p:spPr>
          <a:xfrm>
            <a:off x="13969791" y="5532458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FB17D59-35F5-B79F-3991-8513E67C246B}"/>
              </a:ext>
            </a:extLst>
          </p:cNvPr>
          <p:cNvSpPr txBox="1"/>
          <p:nvPr/>
        </p:nvSpPr>
        <p:spPr>
          <a:xfrm>
            <a:off x="14166192" y="539395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Pod-0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6733D7F-9BF4-9C85-BF6C-11EF827EAC86}"/>
              </a:ext>
            </a:extLst>
          </p:cNvPr>
          <p:cNvSpPr txBox="1"/>
          <p:nvPr/>
        </p:nvSpPr>
        <p:spPr>
          <a:xfrm>
            <a:off x="14220714" y="5711291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A977AF3A-86AF-7A58-31CE-01F3DE0894DF}"/>
              </a:ext>
            </a:extLst>
          </p:cNvPr>
          <p:cNvSpPr/>
          <p:nvPr/>
        </p:nvSpPr>
        <p:spPr>
          <a:xfrm>
            <a:off x="15215045" y="5532458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897F2D5-8CF2-FB14-D2EF-73FA92AF52AE}"/>
              </a:ext>
            </a:extLst>
          </p:cNvPr>
          <p:cNvSpPr txBox="1"/>
          <p:nvPr/>
        </p:nvSpPr>
        <p:spPr>
          <a:xfrm>
            <a:off x="15411446" y="5393958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Pod-1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03DA4B2-8949-0DDD-DA49-9F3FDD04FF0C}"/>
              </a:ext>
            </a:extLst>
          </p:cNvPr>
          <p:cNvSpPr txBox="1"/>
          <p:nvPr/>
        </p:nvSpPr>
        <p:spPr>
          <a:xfrm>
            <a:off x="15465968" y="5711291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DBFCA452-66AA-AF0E-3C59-6874E091141E}"/>
              </a:ext>
            </a:extLst>
          </p:cNvPr>
          <p:cNvSpPr/>
          <p:nvPr/>
        </p:nvSpPr>
        <p:spPr>
          <a:xfrm>
            <a:off x="13964389" y="6609232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A2A21F7-1059-D78E-C9C7-F9838CAD902C}"/>
              </a:ext>
            </a:extLst>
          </p:cNvPr>
          <p:cNvSpPr txBox="1"/>
          <p:nvPr/>
        </p:nvSpPr>
        <p:spPr>
          <a:xfrm>
            <a:off x="14160790" y="6470732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Pod-2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D172219-4993-7FAE-C1B5-77560506A65C}"/>
              </a:ext>
            </a:extLst>
          </p:cNvPr>
          <p:cNvSpPr txBox="1"/>
          <p:nvPr/>
        </p:nvSpPr>
        <p:spPr>
          <a:xfrm>
            <a:off x="14215312" y="6788065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  <p:sp>
        <p:nvSpPr>
          <p:cNvPr id="127" name="사각형: 둥근 모서리 126">
            <a:extLst>
              <a:ext uri="{FF2B5EF4-FFF2-40B4-BE49-F238E27FC236}">
                <a16:creationId xmlns:a16="http://schemas.microsoft.com/office/drawing/2014/main" id="{2CED0AA8-85BE-8CCC-9D87-11F1A689AD0F}"/>
              </a:ext>
            </a:extLst>
          </p:cNvPr>
          <p:cNvSpPr/>
          <p:nvPr/>
        </p:nvSpPr>
        <p:spPr>
          <a:xfrm>
            <a:off x="15209643" y="6609232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0904546-8F70-D8C3-64C0-449D8E2E1778}"/>
              </a:ext>
            </a:extLst>
          </p:cNvPr>
          <p:cNvSpPr txBox="1"/>
          <p:nvPr/>
        </p:nvSpPr>
        <p:spPr>
          <a:xfrm>
            <a:off x="15406044" y="6470732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Pod-3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E14FFFA-C56D-3432-562C-60BD6850DD2B}"/>
              </a:ext>
            </a:extLst>
          </p:cNvPr>
          <p:cNvSpPr txBox="1"/>
          <p:nvPr/>
        </p:nvSpPr>
        <p:spPr>
          <a:xfrm>
            <a:off x="15460566" y="6788065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  <p:sp>
        <p:nvSpPr>
          <p:cNvPr id="130" name="사각형: 둥근 모서리 129">
            <a:extLst>
              <a:ext uri="{FF2B5EF4-FFF2-40B4-BE49-F238E27FC236}">
                <a16:creationId xmlns:a16="http://schemas.microsoft.com/office/drawing/2014/main" id="{A295B70D-CD05-8CAF-B024-7A57D1E45305}"/>
              </a:ext>
            </a:extLst>
          </p:cNvPr>
          <p:cNvSpPr/>
          <p:nvPr/>
        </p:nvSpPr>
        <p:spPr>
          <a:xfrm>
            <a:off x="13976920" y="7687809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86098D1-ECA7-A7DD-1110-4A1479332D31}"/>
              </a:ext>
            </a:extLst>
          </p:cNvPr>
          <p:cNvSpPr txBox="1"/>
          <p:nvPr/>
        </p:nvSpPr>
        <p:spPr>
          <a:xfrm>
            <a:off x="14173321" y="7549309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Pod-4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819B1BF-4B6A-1183-A5E6-7FA114912938}"/>
              </a:ext>
            </a:extLst>
          </p:cNvPr>
          <p:cNvSpPr txBox="1"/>
          <p:nvPr/>
        </p:nvSpPr>
        <p:spPr>
          <a:xfrm>
            <a:off x="14227843" y="7866642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73554FAC-54A1-E9A1-6D6E-3A9EE3F25866}"/>
              </a:ext>
            </a:extLst>
          </p:cNvPr>
          <p:cNvSpPr/>
          <p:nvPr/>
        </p:nvSpPr>
        <p:spPr>
          <a:xfrm>
            <a:off x="15222174" y="7687809"/>
            <a:ext cx="1084624" cy="892846"/>
          </a:xfrm>
          <a:prstGeom prst="round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A57F81F-C7A1-864F-0AF5-BE3371599F86}"/>
              </a:ext>
            </a:extLst>
          </p:cNvPr>
          <p:cNvSpPr txBox="1"/>
          <p:nvPr/>
        </p:nvSpPr>
        <p:spPr>
          <a:xfrm>
            <a:off x="15418575" y="7549309"/>
            <a:ext cx="655472" cy="27699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110004020202020204"/>
              </a:rPr>
              <a:t>Pod-5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110004020202020204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B0858C-E670-9B0B-E076-F95BC26C8306}"/>
              </a:ext>
            </a:extLst>
          </p:cNvPr>
          <p:cNvSpPr txBox="1"/>
          <p:nvPr/>
        </p:nvSpPr>
        <p:spPr>
          <a:xfrm>
            <a:off x="15473097" y="7866642"/>
            <a:ext cx="61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2800" b="1" dirty="0">
                <a:solidFill>
                  <a:srgbClr val="FF0000"/>
                </a:solidFill>
                <a:latin typeface="맑은 고딕" panose="02110004020202020204"/>
              </a:rPr>
              <a:t>v2</a:t>
            </a:r>
            <a:endParaRPr lang="ko-KR" altLang="en-US" sz="2800" b="1" dirty="0">
              <a:solidFill>
                <a:srgbClr val="FF0000"/>
              </a:solidFill>
              <a:latin typeface="맑은 고딕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07455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57" grpId="0" animBg="1"/>
      <p:bldP spid="58" grpId="0" animBg="1"/>
      <p:bldP spid="101" grpId="0" animBg="1"/>
      <p:bldP spid="102" grpId="0" animBg="1"/>
      <p:bldP spid="118" grpId="0" animBg="1"/>
      <p:bldP spid="119" grpId="0" animBg="1"/>
      <p:bldP spid="120" grpId="0"/>
      <p:bldP spid="121" grpId="0" animBg="1"/>
      <p:bldP spid="122" grpId="0" animBg="1"/>
      <p:bldP spid="123" grpId="0"/>
      <p:bldP spid="124" grpId="0" animBg="1"/>
      <p:bldP spid="125" grpId="0" animBg="1"/>
      <p:bldP spid="126" grpId="0"/>
      <p:bldP spid="127" grpId="0" animBg="1"/>
      <p:bldP spid="128" grpId="0" animBg="1"/>
      <p:bldP spid="129" grpId="0"/>
      <p:bldP spid="130" grpId="0" animBg="1"/>
      <p:bldP spid="131" grpId="0" animBg="1"/>
      <p:bldP spid="132" grpId="0"/>
      <p:bldP spid="133" grpId="0" animBg="1"/>
      <p:bldP spid="134" grpId="0" animBg="1"/>
      <p:bldP spid="1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62000" y="622300"/>
            <a:ext cx="3517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5000" spc="-300" dirty="0">
                <a:solidFill>
                  <a:schemeClr val="tx2"/>
                </a:solidFill>
                <a:ea typeface="SpoqaHanSans-Bold"/>
              </a:rPr>
              <a:t>Contents</a:t>
            </a:r>
            <a:endParaRPr lang="ko-KR" sz="5000" b="0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924300" y="2438400"/>
            <a:ext cx="5461000" cy="1409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Graph Data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Graph Neural Network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b="0" i="0" u="none" strike="noStrike" spc="-100" dirty="0">
                <a:solidFill>
                  <a:srgbClr val="000000"/>
                </a:solidFill>
                <a:ea typeface="SpoqaHanSans-Regular"/>
              </a:rPr>
              <a:t>Distributed Training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altLang="ko-KR" sz="2000" b="0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352800" y="1790700"/>
            <a:ext cx="40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2800" b="0" i="0" u="none" strike="noStrike" spc="-100" dirty="0">
                <a:solidFill>
                  <a:schemeClr val="tx2"/>
                </a:solidFill>
                <a:latin typeface="SpoqaHanSans-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24300" y="1790700"/>
            <a:ext cx="34163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2800" b="0" i="0" u="none" strike="noStrike" spc="-100" dirty="0">
                <a:solidFill>
                  <a:schemeClr val="tx2"/>
                </a:solidFill>
                <a:ea typeface="SpoqaHanSans-Bold"/>
              </a:rPr>
              <a:t>연구 배경</a:t>
            </a:r>
            <a:endParaRPr lang="ko-KR" sz="28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4A496D-3D9C-8469-021A-0FF639EBEBBD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670051F9-B582-4AE3-4C03-AE8284CCBD4A}"/>
              </a:ext>
            </a:extLst>
          </p:cNvPr>
          <p:cNvSpPr txBox="1"/>
          <p:nvPr/>
        </p:nvSpPr>
        <p:spPr>
          <a:xfrm>
            <a:off x="3924300" y="4876799"/>
            <a:ext cx="5461000" cy="186690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000" spc="-100" dirty="0">
                <a:solidFill>
                  <a:srgbClr val="000000"/>
                </a:solidFill>
                <a:ea typeface="SpoqaHanSans-Regular"/>
              </a:rPr>
              <a:t>분산 학습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Local-Storage</a:t>
            </a:r>
            <a:r>
              <a:rPr lang="ko-KR" altLang="en-US" sz="2000" spc="-100" dirty="0">
                <a:solidFill>
                  <a:srgbClr val="000000"/>
                </a:solidFill>
                <a:ea typeface="SpoqaHanSans-Regular"/>
              </a:rPr>
              <a:t> 분산 학습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NFS</a:t>
            </a:r>
            <a:r>
              <a:rPr lang="ko-KR" altLang="en-US" sz="2000" spc="-100" dirty="0">
                <a:solidFill>
                  <a:srgbClr val="000000"/>
                </a:solidFill>
                <a:ea typeface="SpoqaHanSans-Regular"/>
              </a:rPr>
              <a:t> 분산 학습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ko-KR" altLang="en-US" sz="2000" b="0" i="0" u="none" strike="noStrike" spc="-100" dirty="0">
                <a:solidFill>
                  <a:srgbClr val="000000"/>
                </a:solidFill>
                <a:ea typeface="SpoqaHanSans-Regular"/>
              </a:rPr>
              <a:t>연구 동기 및 목표</a:t>
            </a:r>
            <a:endParaRPr lang="en-US" altLang="ko-KR" sz="2000" b="0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30" name="TextBox 5">
            <a:extLst>
              <a:ext uri="{FF2B5EF4-FFF2-40B4-BE49-F238E27FC236}">
                <a16:creationId xmlns:a16="http://schemas.microsoft.com/office/drawing/2014/main" id="{FCEF1988-734E-B739-5801-4498C5A0DB37}"/>
              </a:ext>
            </a:extLst>
          </p:cNvPr>
          <p:cNvSpPr txBox="1"/>
          <p:nvPr/>
        </p:nvSpPr>
        <p:spPr>
          <a:xfrm>
            <a:off x="3352800" y="4229100"/>
            <a:ext cx="40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2800" b="0" i="0" u="none" strike="noStrike" spc="-100" dirty="0">
                <a:solidFill>
                  <a:schemeClr val="tx2"/>
                </a:solidFill>
                <a:latin typeface="SpoqaHanSans-Bold"/>
              </a:rPr>
              <a:t>0</a:t>
            </a:r>
            <a:r>
              <a:rPr lang="en-US" sz="2800" spc="-100" dirty="0">
                <a:solidFill>
                  <a:schemeClr val="tx2"/>
                </a:solidFill>
                <a:latin typeface="SpoqaHanSans-Bold"/>
              </a:rPr>
              <a:t>2</a:t>
            </a:r>
            <a:endParaRPr lang="en-US" sz="2800" b="0" i="0" u="none" strike="noStrike" spc="-100" dirty="0">
              <a:solidFill>
                <a:schemeClr val="tx2"/>
              </a:solidFill>
              <a:latin typeface="SpoqaHanSans-Bold"/>
            </a:endParaRP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4814363-B983-D2C8-0B77-6A5CCB0FC7BF}"/>
              </a:ext>
            </a:extLst>
          </p:cNvPr>
          <p:cNvSpPr txBox="1"/>
          <p:nvPr/>
        </p:nvSpPr>
        <p:spPr>
          <a:xfrm>
            <a:off x="3924300" y="4229100"/>
            <a:ext cx="48641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altLang="ko-KR" sz="28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2800" b="0" i="0" u="none" strike="noStrike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endParaRPr lang="ko-KR" sz="28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32" name="TextBox 4">
            <a:extLst>
              <a:ext uri="{FF2B5EF4-FFF2-40B4-BE49-F238E27FC236}">
                <a16:creationId xmlns:a16="http://schemas.microsoft.com/office/drawing/2014/main" id="{FF4997E3-C688-B64C-ABA4-24E6BD11534C}"/>
              </a:ext>
            </a:extLst>
          </p:cNvPr>
          <p:cNvSpPr txBox="1"/>
          <p:nvPr/>
        </p:nvSpPr>
        <p:spPr>
          <a:xfrm>
            <a:off x="10287000" y="2438400"/>
            <a:ext cx="60198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ko-KR" altLang="en-US" sz="2000" spc="-100" dirty="0" err="1">
                <a:solidFill>
                  <a:srgbClr val="000000"/>
                </a:solidFill>
                <a:ea typeface="SpoqaHanSans-Regular"/>
              </a:rPr>
              <a:t>쿠버네티스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 err="1">
                <a:solidFill>
                  <a:srgbClr val="000000"/>
                </a:solidFill>
                <a:ea typeface="SpoqaHanSans-Regular"/>
              </a:rPr>
              <a:t>Ceph</a:t>
            </a:r>
            <a:endParaRPr lang="en-US" altLang="ko-KR" sz="20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K8s-Ceph</a:t>
            </a:r>
            <a:r>
              <a:rPr lang="ko-KR" altLang="en-US" sz="20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en-US" altLang="ko-KR" sz="20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r>
              <a:rPr lang="en-US" altLang="ko-KR" sz="20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000" spc="-100" dirty="0">
                <a:solidFill>
                  <a:srgbClr val="000000"/>
                </a:solidFill>
                <a:ea typeface="SpoqaHanSans-Regular"/>
              </a:rPr>
              <a:t>분산 학습 프레임워크</a:t>
            </a:r>
            <a:endParaRPr lang="en-US" altLang="ko-KR" sz="2000" b="0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lvl="0" algn="l">
              <a:lnSpc>
                <a:spcPct val="136119"/>
              </a:lnSpc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33" name="TextBox 5">
            <a:extLst>
              <a:ext uri="{FF2B5EF4-FFF2-40B4-BE49-F238E27FC236}">
                <a16:creationId xmlns:a16="http://schemas.microsoft.com/office/drawing/2014/main" id="{762A9317-218F-EBD3-3482-DA4CC71CAA9A}"/>
              </a:ext>
            </a:extLst>
          </p:cNvPr>
          <p:cNvSpPr txBox="1"/>
          <p:nvPr/>
        </p:nvSpPr>
        <p:spPr>
          <a:xfrm>
            <a:off x="9715500" y="1790700"/>
            <a:ext cx="40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2800" b="0" i="0" u="none" strike="noStrike" spc="-100" dirty="0">
                <a:solidFill>
                  <a:schemeClr val="tx2"/>
                </a:solidFill>
                <a:latin typeface="SpoqaHanSans-Bold"/>
              </a:rPr>
              <a:t>03</a:t>
            </a:r>
          </a:p>
        </p:txBody>
      </p:sp>
      <p:sp>
        <p:nvSpPr>
          <p:cNvPr id="34" name="TextBox 6">
            <a:extLst>
              <a:ext uri="{FF2B5EF4-FFF2-40B4-BE49-F238E27FC236}">
                <a16:creationId xmlns:a16="http://schemas.microsoft.com/office/drawing/2014/main" id="{76E851BA-4106-56CF-06DB-C71D6C1C8ADB}"/>
              </a:ext>
            </a:extLst>
          </p:cNvPr>
          <p:cNvSpPr txBox="1"/>
          <p:nvPr/>
        </p:nvSpPr>
        <p:spPr>
          <a:xfrm>
            <a:off x="10312400" y="1790700"/>
            <a:ext cx="61468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altLang="ko-KR" sz="2800" b="1" i="0" u="none" strike="noStrike" spc="-100" dirty="0">
                <a:solidFill>
                  <a:schemeClr val="tx2"/>
                </a:solidFill>
                <a:ea typeface="SpoqaHanSans-Bold"/>
              </a:rPr>
              <a:t>K8s-Ceph</a:t>
            </a:r>
            <a:r>
              <a:rPr lang="ko-KR" altLang="en-US" sz="2800" b="0" i="0" u="none" strike="noStrike" spc="-100" dirty="0">
                <a:solidFill>
                  <a:schemeClr val="tx2"/>
                </a:solidFill>
                <a:ea typeface="SpoqaHanSans-Bold"/>
              </a:rPr>
              <a:t> 분산 프레임워크</a:t>
            </a:r>
            <a:endParaRPr lang="ko-KR" sz="28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A14FE408-5177-5B91-59B6-9937D1C9DAB3}"/>
              </a:ext>
            </a:extLst>
          </p:cNvPr>
          <p:cNvSpPr txBox="1"/>
          <p:nvPr/>
        </p:nvSpPr>
        <p:spPr>
          <a:xfrm>
            <a:off x="9715500" y="4229100"/>
            <a:ext cx="40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2800" b="0" i="0" u="none" strike="noStrike" spc="-100" dirty="0">
                <a:solidFill>
                  <a:schemeClr val="tx2"/>
                </a:solidFill>
                <a:latin typeface="SpoqaHanSans-Bold"/>
              </a:rPr>
              <a:t>04</a:t>
            </a:r>
          </a:p>
        </p:txBody>
      </p:sp>
      <p:sp>
        <p:nvSpPr>
          <p:cNvPr id="37" name="TextBox 6">
            <a:extLst>
              <a:ext uri="{FF2B5EF4-FFF2-40B4-BE49-F238E27FC236}">
                <a16:creationId xmlns:a16="http://schemas.microsoft.com/office/drawing/2014/main" id="{228FBE4D-3CC9-026C-8668-82E1F492C21F}"/>
              </a:ext>
            </a:extLst>
          </p:cNvPr>
          <p:cNvSpPr txBox="1"/>
          <p:nvPr/>
        </p:nvSpPr>
        <p:spPr>
          <a:xfrm>
            <a:off x="10312400" y="4229100"/>
            <a:ext cx="548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2800" b="0" i="0" u="none" strike="noStrike" spc="-100" dirty="0">
                <a:solidFill>
                  <a:schemeClr val="tx2"/>
                </a:solidFill>
                <a:ea typeface="SpoqaHanSans-Bold"/>
              </a:rPr>
              <a:t>실험 평가</a:t>
            </a:r>
            <a:endParaRPr lang="ko-KR" sz="28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39" name="TextBox 5">
            <a:extLst>
              <a:ext uri="{FF2B5EF4-FFF2-40B4-BE49-F238E27FC236}">
                <a16:creationId xmlns:a16="http://schemas.microsoft.com/office/drawing/2014/main" id="{CA7B99AB-675A-1C32-793A-DCB922B43899}"/>
              </a:ext>
            </a:extLst>
          </p:cNvPr>
          <p:cNvSpPr txBox="1"/>
          <p:nvPr/>
        </p:nvSpPr>
        <p:spPr>
          <a:xfrm>
            <a:off x="9715500" y="5651500"/>
            <a:ext cx="40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2800" b="0" i="0" u="none" strike="noStrike" spc="-100" dirty="0">
                <a:solidFill>
                  <a:schemeClr val="tx2"/>
                </a:solidFill>
                <a:latin typeface="SpoqaHanSans-Bold"/>
              </a:rPr>
              <a:t>05</a:t>
            </a:r>
          </a:p>
        </p:txBody>
      </p:sp>
      <p:sp>
        <p:nvSpPr>
          <p:cNvPr id="40" name="TextBox 6">
            <a:extLst>
              <a:ext uri="{FF2B5EF4-FFF2-40B4-BE49-F238E27FC236}">
                <a16:creationId xmlns:a16="http://schemas.microsoft.com/office/drawing/2014/main" id="{095B0EDC-BB54-CBEC-44D5-130E00ABB503}"/>
              </a:ext>
            </a:extLst>
          </p:cNvPr>
          <p:cNvSpPr txBox="1"/>
          <p:nvPr/>
        </p:nvSpPr>
        <p:spPr>
          <a:xfrm>
            <a:off x="10312400" y="5651500"/>
            <a:ext cx="3708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2800" b="0" i="0" u="none" strike="noStrike" spc="-100" dirty="0">
                <a:solidFill>
                  <a:schemeClr val="tx2"/>
                </a:solidFill>
                <a:ea typeface="SpoqaHanSans-Bold"/>
              </a:rPr>
              <a:t>결론</a:t>
            </a:r>
            <a:endParaRPr lang="ko-KR" sz="28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3B347-C52D-3BA0-4CF9-018A863C1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591F7CD-473E-8795-E1DB-34E862339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B81A5BE6-6698-9578-833C-012BB17262CB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 err="1">
                <a:solidFill>
                  <a:schemeClr val="tx2"/>
                </a:solidFill>
                <a:ea typeface="SpoqaHanSans-Bold"/>
              </a:rPr>
              <a:t>Ceph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*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8A69435-D458-3058-041E-69B6BB14A3AD}"/>
              </a:ext>
            </a:extLst>
          </p:cNvPr>
          <p:cNvSpPr txBox="1"/>
          <p:nvPr/>
        </p:nvSpPr>
        <p:spPr>
          <a:xfrm>
            <a:off x="914400" y="1789984"/>
            <a:ext cx="16230600" cy="168966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는 확장성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신뢰성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고가용성을 보장하는 오픈소스 분산 스토리지 시스템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데이터를 블록 단위로 나눈 뒤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복제해서 분산 저장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(default=3) </a:t>
            </a:r>
            <a:r>
              <a:rPr lang="en-US" altLang="ko-KR" sz="28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8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결함 내성 해결</a:t>
            </a:r>
            <a:endParaRPr lang="en-US" altLang="ko-KR" sz="28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EC724D-8786-A936-29BC-B16C92B9C416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ACD0F-621D-9C39-2F71-06C5580097C6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ADF98F2-CF2D-C065-87F4-DA7C30D02022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57DAAE6-1D56-C49E-CC5F-A9F177522217}"/>
              </a:ext>
            </a:extLst>
          </p:cNvPr>
          <p:cNvSpPr txBox="1"/>
          <p:nvPr/>
        </p:nvSpPr>
        <p:spPr>
          <a:xfrm>
            <a:off x="0" y="9681619"/>
            <a:ext cx="16562408" cy="99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fontAlgn="base" latinLnBrk="1">
              <a:lnSpc>
                <a:spcPct val="189000"/>
              </a:lnSpc>
              <a:spcAft>
                <a:spcPts val="800"/>
              </a:spcAft>
            </a:pPr>
            <a:r>
              <a:rPr lang="en-US" sz="1600" dirty="0"/>
              <a:t>* </a:t>
            </a:r>
            <a:r>
              <a:rPr lang="en-US" altLang="ko-KR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A. Weil, A. Brandt, L. Miller, and D. E. Long, “</a:t>
            </a:r>
            <a:r>
              <a:rPr lang="en-US" altLang="ko-KR" kern="100" spc="-7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Ceph</a:t>
            </a:r>
            <a:r>
              <a:rPr lang="en-US" altLang="ko-KR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: A Scalable, High-Performance Distributed File System,” </a:t>
            </a:r>
            <a:r>
              <a:rPr lang="en-US" altLang="ko-KR" i="1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OSDI 2006,</a:t>
            </a:r>
            <a:r>
              <a:rPr lang="en-US" altLang="ko-KR" kern="100" spc="-7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-윤명조120"/>
              </a:rPr>
              <a:t> Seattle, WA, pp. 307-320, Nov. 2006.</a:t>
            </a:r>
            <a:endParaRPr lang="en-US" altLang="ko-KR" kern="0" spc="0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endParaRPr 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14EAB4-B1F3-79E7-1EDB-75CE99D8B7EC}"/>
              </a:ext>
            </a:extLst>
          </p:cNvPr>
          <p:cNvSpPr/>
          <p:nvPr/>
        </p:nvSpPr>
        <p:spPr>
          <a:xfrm>
            <a:off x="7343390" y="5385288"/>
            <a:ext cx="10079998" cy="1295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032D2D-3DFE-9E95-CA97-31137BA9A97D}"/>
              </a:ext>
            </a:extLst>
          </p:cNvPr>
          <p:cNvSpPr/>
          <p:nvPr/>
        </p:nvSpPr>
        <p:spPr>
          <a:xfrm>
            <a:off x="7343390" y="5385288"/>
            <a:ext cx="10080000" cy="363219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84ACA2-C708-4DBD-9BD5-66BDD925ED87}"/>
              </a:ext>
            </a:extLst>
          </p:cNvPr>
          <p:cNvSpPr/>
          <p:nvPr/>
        </p:nvSpPr>
        <p:spPr>
          <a:xfrm>
            <a:off x="7343390" y="6680688"/>
            <a:ext cx="10079998" cy="23367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25DDE6A-617C-273F-10F0-6A52525AE2B5}"/>
              </a:ext>
            </a:extLst>
          </p:cNvPr>
          <p:cNvCxnSpPr>
            <a:cxnSpLocks/>
          </p:cNvCxnSpPr>
          <p:nvPr/>
        </p:nvCxnSpPr>
        <p:spPr>
          <a:xfrm>
            <a:off x="9926815" y="5385288"/>
            <a:ext cx="0" cy="363219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EDF390F-85AE-A899-4B5B-CAA70B6D9A1A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flipH="1">
            <a:off x="12383389" y="5385288"/>
            <a:ext cx="1" cy="363219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00C4CBE-6517-3EC9-4B72-A038DBD84FA9}"/>
              </a:ext>
            </a:extLst>
          </p:cNvPr>
          <p:cNvCxnSpPr>
            <a:cxnSpLocks/>
          </p:cNvCxnSpPr>
          <p:nvPr/>
        </p:nvCxnSpPr>
        <p:spPr>
          <a:xfrm>
            <a:off x="14887189" y="5385288"/>
            <a:ext cx="0" cy="363219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5449613-01EC-468F-9BC6-DFA6647E32DB}"/>
              </a:ext>
            </a:extLst>
          </p:cNvPr>
          <p:cNvSpPr/>
          <p:nvPr/>
        </p:nvSpPr>
        <p:spPr>
          <a:xfrm>
            <a:off x="7740874" y="7992521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843B769-E4CD-9EDF-7700-3101864EF72E}"/>
              </a:ext>
            </a:extLst>
          </p:cNvPr>
          <p:cNvSpPr/>
          <p:nvPr/>
        </p:nvSpPr>
        <p:spPr>
          <a:xfrm>
            <a:off x="8655274" y="7992521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5DB561F-AE99-B88F-9157-602566A04A7D}"/>
              </a:ext>
            </a:extLst>
          </p:cNvPr>
          <p:cNvSpPr/>
          <p:nvPr/>
        </p:nvSpPr>
        <p:spPr>
          <a:xfrm>
            <a:off x="7512274" y="7382921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5B73B29-2B3F-61F1-26C7-BC3DD9B6F4EB}"/>
              </a:ext>
            </a:extLst>
          </p:cNvPr>
          <p:cNvSpPr/>
          <p:nvPr/>
        </p:nvSpPr>
        <p:spPr>
          <a:xfrm>
            <a:off x="8655274" y="7388008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MDS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A5E6C52F-660B-7F93-8DC1-07DFEEF22EAA}"/>
              </a:ext>
            </a:extLst>
          </p:cNvPr>
          <p:cNvSpPr/>
          <p:nvPr/>
        </p:nvSpPr>
        <p:spPr>
          <a:xfrm>
            <a:off x="10244673" y="7968155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770D06C-C47B-34F4-D9E7-C8DA751B4AF1}"/>
              </a:ext>
            </a:extLst>
          </p:cNvPr>
          <p:cNvSpPr/>
          <p:nvPr/>
        </p:nvSpPr>
        <p:spPr>
          <a:xfrm>
            <a:off x="11152764" y="7968155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2DF19CA5-CA88-E9F9-6FB3-B1943678806C}"/>
              </a:ext>
            </a:extLst>
          </p:cNvPr>
          <p:cNvSpPr/>
          <p:nvPr/>
        </p:nvSpPr>
        <p:spPr>
          <a:xfrm>
            <a:off x="10019647" y="7375449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0D76ED14-99F9-0084-CA45-D1B428D1A094}"/>
              </a:ext>
            </a:extLst>
          </p:cNvPr>
          <p:cNvSpPr/>
          <p:nvPr/>
        </p:nvSpPr>
        <p:spPr>
          <a:xfrm>
            <a:off x="11152764" y="7381573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MGR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7C601054-BC9A-F073-C096-F8360B11E3CB}"/>
              </a:ext>
            </a:extLst>
          </p:cNvPr>
          <p:cNvSpPr/>
          <p:nvPr/>
        </p:nvSpPr>
        <p:spPr>
          <a:xfrm>
            <a:off x="13248422" y="7976088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FF706001-B1D4-CBD2-3EAA-6EDDBF057916}"/>
              </a:ext>
            </a:extLst>
          </p:cNvPr>
          <p:cNvSpPr/>
          <p:nvPr/>
        </p:nvSpPr>
        <p:spPr>
          <a:xfrm>
            <a:off x="12560808" y="7382921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83A1AFE-5F72-ED9B-DA99-3C0B8A99F6C4}"/>
              </a:ext>
            </a:extLst>
          </p:cNvPr>
          <p:cNvSpPr/>
          <p:nvPr/>
        </p:nvSpPr>
        <p:spPr>
          <a:xfrm>
            <a:off x="13703808" y="7382921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MDS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F682E5A0-8E7D-2A37-459D-F6ACE5A634B0}"/>
              </a:ext>
            </a:extLst>
          </p:cNvPr>
          <p:cNvSpPr/>
          <p:nvPr/>
        </p:nvSpPr>
        <p:spPr>
          <a:xfrm>
            <a:off x="15762368" y="7992521"/>
            <a:ext cx="8382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OSD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B4E0F8E-6D95-7A55-44A5-D18694B1C1E7}"/>
              </a:ext>
            </a:extLst>
          </p:cNvPr>
          <p:cNvSpPr/>
          <p:nvPr/>
        </p:nvSpPr>
        <p:spPr>
          <a:xfrm>
            <a:off x="15058967" y="7410516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D101DEE-3DE5-2296-454B-15B8C48A1D9A}"/>
              </a:ext>
            </a:extLst>
          </p:cNvPr>
          <p:cNvSpPr/>
          <p:nvPr/>
        </p:nvSpPr>
        <p:spPr>
          <a:xfrm>
            <a:off x="16225006" y="7410272"/>
            <a:ext cx="1066800" cy="533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MDS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6C60F82-F628-12C9-F340-1BBE6AFDC007}"/>
              </a:ext>
            </a:extLst>
          </p:cNvPr>
          <p:cNvSpPr/>
          <p:nvPr/>
        </p:nvSpPr>
        <p:spPr>
          <a:xfrm>
            <a:off x="10868915" y="3238500"/>
            <a:ext cx="1360914" cy="83820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/>
              <a:t>Client</a:t>
            </a:r>
            <a:endParaRPr lang="ko-KR" altLang="en-US" sz="3200" b="1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9927B69-94D6-1A88-6CE6-EF5CB0ED5B21}"/>
              </a:ext>
            </a:extLst>
          </p:cNvPr>
          <p:cNvSpPr/>
          <p:nvPr/>
        </p:nvSpPr>
        <p:spPr>
          <a:xfrm>
            <a:off x="12546474" y="3238500"/>
            <a:ext cx="1360915" cy="83820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/>
              <a:t>Client</a:t>
            </a:r>
            <a:endParaRPr lang="ko-KR" altLang="en-US" sz="32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724E52F-2D39-F7E0-A6C2-AA21E26AD343}"/>
              </a:ext>
            </a:extLst>
          </p:cNvPr>
          <p:cNvSpPr txBox="1"/>
          <p:nvPr/>
        </p:nvSpPr>
        <p:spPr>
          <a:xfrm>
            <a:off x="10859389" y="4556121"/>
            <a:ext cx="30480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ReadWriteMany</a:t>
            </a:r>
            <a:r>
              <a:rPr lang="en-US" altLang="ko-KR" dirty="0"/>
              <a:t> (RWX)</a:t>
            </a:r>
          </a:p>
          <a:p>
            <a:pPr algn="ctr"/>
            <a:r>
              <a:rPr lang="en-US" altLang="ko-KR" dirty="0"/>
              <a:t>Persistent Volume Claim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63BC20-E382-FB94-AE74-D999CE9DAD47}"/>
              </a:ext>
            </a:extLst>
          </p:cNvPr>
          <p:cNvSpPr txBox="1"/>
          <p:nvPr/>
        </p:nvSpPr>
        <p:spPr>
          <a:xfrm>
            <a:off x="8217124" y="907859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Node0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0F3B25-9205-8C82-AE1C-85FEE4404824}"/>
              </a:ext>
            </a:extLst>
          </p:cNvPr>
          <p:cNvSpPr txBox="1"/>
          <p:nvPr/>
        </p:nvSpPr>
        <p:spPr>
          <a:xfrm>
            <a:off x="10807047" y="9093684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7267045-2B31-E2F1-9536-A621FBD03BCA}"/>
              </a:ext>
            </a:extLst>
          </p:cNvPr>
          <p:cNvSpPr txBox="1"/>
          <p:nvPr/>
        </p:nvSpPr>
        <p:spPr>
          <a:xfrm>
            <a:off x="13284708" y="9093684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Node2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427C8B-6077-AAB2-9807-7CEB41E7CDD4}"/>
              </a:ext>
            </a:extLst>
          </p:cNvPr>
          <p:cNvSpPr txBox="1"/>
          <p:nvPr/>
        </p:nvSpPr>
        <p:spPr>
          <a:xfrm>
            <a:off x="15762369" y="9092886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Node3</a:t>
            </a:r>
            <a:endParaRPr lang="ko-KR" altLang="en-US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2D5B366-0EAD-DA3B-BC5D-03F50DAC4851}"/>
              </a:ext>
            </a:extLst>
          </p:cNvPr>
          <p:cNvCxnSpPr>
            <a:cxnSpLocks/>
            <a:stCxn id="35" idx="2"/>
            <a:endCxn id="12" idx="0"/>
          </p:cNvCxnSpPr>
          <p:nvPr/>
        </p:nvCxnSpPr>
        <p:spPr>
          <a:xfrm>
            <a:off x="12383389" y="5202452"/>
            <a:ext cx="1" cy="18283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CF2053AA-35B9-D9FC-5BED-DE2B4B64ABC4}"/>
              </a:ext>
            </a:extLst>
          </p:cNvPr>
          <p:cNvCxnSpPr>
            <a:cxnSpLocks/>
          </p:cNvCxnSpPr>
          <p:nvPr/>
        </p:nvCxnSpPr>
        <p:spPr>
          <a:xfrm>
            <a:off x="11569741" y="4076700"/>
            <a:ext cx="0" cy="47942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1D36BFB-31A2-BD6F-0BEB-BD7BE343F27E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13226932" y="4076700"/>
            <a:ext cx="0" cy="47942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A20A8165-6F16-864B-AD71-E937C71F99CF}"/>
              </a:ext>
            </a:extLst>
          </p:cNvPr>
          <p:cNvSpPr/>
          <p:nvPr/>
        </p:nvSpPr>
        <p:spPr>
          <a:xfrm>
            <a:off x="7999075" y="5796172"/>
            <a:ext cx="1214643" cy="5334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CSI Plugin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64FCA846-A2CC-F938-06AA-9A94D6F4946E}"/>
              </a:ext>
            </a:extLst>
          </p:cNvPr>
          <p:cNvSpPr/>
          <p:nvPr/>
        </p:nvSpPr>
        <p:spPr>
          <a:xfrm>
            <a:off x="10464885" y="5483153"/>
            <a:ext cx="1360147" cy="5334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CSI  Provisioner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35093BE7-0ABC-09A0-91BC-053D3D1D7B81}"/>
              </a:ext>
            </a:extLst>
          </p:cNvPr>
          <p:cNvSpPr/>
          <p:nvPr/>
        </p:nvSpPr>
        <p:spPr>
          <a:xfrm>
            <a:off x="10537636" y="6077813"/>
            <a:ext cx="1214643" cy="5334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CSI Plugin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A941857E-AEB0-FEE7-0CFA-A11D2F9D99C8}"/>
              </a:ext>
            </a:extLst>
          </p:cNvPr>
          <p:cNvSpPr/>
          <p:nvPr/>
        </p:nvSpPr>
        <p:spPr>
          <a:xfrm>
            <a:off x="13038766" y="5796172"/>
            <a:ext cx="1214643" cy="5334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CSI Plugin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8A9291E6-51C9-D02D-EB68-FFFAD0D636AA}"/>
              </a:ext>
            </a:extLst>
          </p:cNvPr>
          <p:cNvSpPr/>
          <p:nvPr/>
        </p:nvSpPr>
        <p:spPr>
          <a:xfrm>
            <a:off x="15574147" y="5796172"/>
            <a:ext cx="1214643" cy="5334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CSI Plugin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EC4BE2-0DC0-1B1B-EBED-17CEAE625250}"/>
              </a:ext>
            </a:extLst>
          </p:cNvPr>
          <p:cNvSpPr txBox="1"/>
          <p:nvPr/>
        </p:nvSpPr>
        <p:spPr>
          <a:xfrm>
            <a:off x="10553047" y="9337233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/>
              <a:t>Ceph</a:t>
            </a:r>
            <a:r>
              <a:rPr lang="en-US" altLang="ko-KR" sz="2400" dirty="0"/>
              <a:t> </a:t>
            </a:r>
            <a:r>
              <a:rPr lang="ko-KR" altLang="en-US" sz="2400" dirty="0"/>
              <a:t>구조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2DE94C11-F0F7-2412-25CC-D07F39FE626E}"/>
              </a:ext>
            </a:extLst>
          </p:cNvPr>
          <p:cNvSpPr/>
          <p:nvPr/>
        </p:nvSpPr>
        <p:spPr>
          <a:xfrm>
            <a:off x="1696327" y="3895697"/>
            <a:ext cx="1066799" cy="38729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Block 1</a:t>
            </a:r>
            <a:endParaRPr lang="ko-KR" altLang="en-US" b="1" dirty="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E61D96D3-EE87-6E45-8212-4F00BA478DEB}"/>
              </a:ext>
            </a:extLst>
          </p:cNvPr>
          <p:cNvSpPr/>
          <p:nvPr/>
        </p:nvSpPr>
        <p:spPr>
          <a:xfrm>
            <a:off x="2859284" y="3895697"/>
            <a:ext cx="1066799" cy="38729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Block 2</a:t>
            </a:r>
            <a:endParaRPr lang="ko-KR" altLang="en-US" b="1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FD368B53-C9E8-7BE7-DE95-B626FE6F1520}"/>
              </a:ext>
            </a:extLst>
          </p:cNvPr>
          <p:cNvSpPr/>
          <p:nvPr/>
        </p:nvSpPr>
        <p:spPr>
          <a:xfrm>
            <a:off x="4022241" y="3884162"/>
            <a:ext cx="1066799" cy="38729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Block 3</a:t>
            </a:r>
            <a:endParaRPr lang="ko-KR" altLang="en-US" b="1" dirty="0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CE1769B-0A78-B0AE-99AD-E0E62BFEB2D1}"/>
              </a:ext>
            </a:extLst>
          </p:cNvPr>
          <p:cNvSpPr/>
          <p:nvPr/>
        </p:nvSpPr>
        <p:spPr>
          <a:xfrm>
            <a:off x="5179580" y="3881674"/>
            <a:ext cx="1066799" cy="38729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Block 4</a:t>
            </a:r>
            <a:endParaRPr lang="ko-KR" altLang="en-US" b="1" dirty="0"/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710F4CE4-0C80-1D89-1D1D-B02DECAF3AC2}"/>
              </a:ext>
            </a:extLst>
          </p:cNvPr>
          <p:cNvSpPr/>
          <p:nvPr/>
        </p:nvSpPr>
        <p:spPr>
          <a:xfrm>
            <a:off x="1612525" y="3569359"/>
            <a:ext cx="4724394" cy="780399"/>
          </a:xfrm>
          <a:prstGeom prst="roundRect">
            <a:avLst/>
          </a:prstGeom>
          <a:noFill/>
          <a:ln w="38100">
            <a:solidFill>
              <a:srgbClr val="1F497D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F2A4449-1B99-C6A8-8B9B-574D263320AC}"/>
              </a:ext>
            </a:extLst>
          </p:cNvPr>
          <p:cNvSpPr txBox="1"/>
          <p:nvPr/>
        </p:nvSpPr>
        <p:spPr>
          <a:xfrm>
            <a:off x="1611405" y="3543300"/>
            <a:ext cx="223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Data</a:t>
            </a:r>
            <a:endParaRPr lang="ko-KR" altLang="en-US" b="1" dirty="0"/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C8C8391B-0623-755B-0598-E0C479849F27}"/>
              </a:ext>
            </a:extLst>
          </p:cNvPr>
          <p:cNvGrpSpPr/>
          <p:nvPr/>
        </p:nvGrpSpPr>
        <p:grpSpPr>
          <a:xfrm>
            <a:off x="1447800" y="5248147"/>
            <a:ext cx="2357659" cy="1488295"/>
            <a:chOff x="933812" y="6064625"/>
            <a:chExt cx="2357659" cy="1488295"/>
          </a:xfrm>
        </p:grpSpPr>
        <p:pic>
          <p:nvPicPr>
            <p:cNvPr id="64" name="그래픽 63" descr="데이터베이스 윤곽선">
              <a:extLst>
                <a:ext uri="{FF2B5EF4-FFF2-40B4-BE49-F238E27FC236}">
                  <a16:creationId xmlns:a16="http://schemas.microsoft.com/office/drawing/2014/main" id="{FCB40BCD-8106-580F-5262-D2DDFC9A6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3812" y="6064625"/>
              <a:ext cx="1222781" cy="1222781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3190DC6-FBF3-99A0-781A-612F83163645}"/>
                </a:ext>
              </a:extLst>
            </p:cNvPr>
            <p:cNvSpPr txBox="1"/>
            <p:nvPr/>
          </p:nvSpPr>
          <p:spPr>
            <a:xfrm>
              <a:off x="1156785" y="7170216"/>
              <a:ext cx="1095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OSD 1</a:t>
              </a:r>
              <a:endParaRPr lang="ko-KR" altLang="en-US" dirty="0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1B05AE73-D4A3-8A4C-83E9-439D0D44606B}"/>
                </a:ext>
              </a:extLst>
            </p:cNvPr>
            <p:cNvSpPr/>
            <p:nvPr/>
          </p:nvSpPr>
          <p:spPr>
            <a:xfrm>
              <a:off x="2146682" y="6145862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1</a:t>
              </a:r>
              <a:endParaRPr lang="ko-KR" altLang="en-US" b="1" dirty="0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0DAACDB1-15A2-8E36-1B2F-6490D75147C0}"/>
                </a:ext>
              </a:extLst>
            </p:cNvPr>
            <p:cNvSpPr/>
            <p:nvPr/>
          </p:nvSpPr>
          <p:spPr>
            <a:xfrm>
              <a:off x="2146682" y="6616138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2</a:t>
              </a:r>
              <a:endParaRPr lang="ko-KR" altLang="en-US" b="1" dirty="0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FD24D4D4-76FA-806F-6C9E-18E9A815C27D}"/>
                </a:ext>
              </a:extLst>
            </p:cNvPr>
            <p:cNvSpPr/>
            <p:nvPr/>
          </p:nvSpPr>
          <p:spPr>
            <a:xfrm>
              <a:off x="2145717" y="7095561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3</a:t>
              </a:r>
              <a:endParaRPr lang="ko-KR" altLang="en-US" b="1" dirty="0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91FE4250-2FB9-C56E-6109-2817C67ACE12}"/>
                </a:ext>
              </a:extLst>
            </p:cNvPr>
            <p:cNvSpPr/>
            <p:nvPr/>
          </p:nvSpPr>
          <p:spPr>
            <a:xfrm>
              <a:off x="2068690" y="6064625"/>
              <a:ext cx="1222781" cy="1488295"/>
            </a:xfrm>
            <a:prstGeom prst="roundRect">
              <a:avLst/>
            </a:prstGeom>
            <a:noFill/>
            <a:ln w="38100">
              <a:solidFill>
                <a:srgbClr val="1F497D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95A3060D-7E4A-0921-3A46-C6C00FB1CA8F}"/>
              </a:ext>
            </a:extLst>
          </p:cNvPr>
          <p:cNvGrpSpPr/>
          <p:nvPr/>
        </p:nvGrpSpPr>
        <p:grpSpPr>
          <a:xfrm>
            <a:off x="3909661" y="5268235"/>
            <a:ext cx="2357659" cy="1488295"/>
            <a:chOff x="933812" y="6064625"/>
            <a:chExt cx="2357659" cy="1488295"/>
          </a:xfrm>
        </p:grpSpPr>
        <p:pic>
          <p:nvPicPr>
            <p:cNvPr id="86" name="그래픽 85" descr="데이터베이스 윤곽선">
              <a:extLst>
                <a:ext uri="{FF2B5EF4-FFF2-40B4-BE49-F238E27FC236}">
                  <a16:creationId xmlns:a16="http://schemas.microsoft.com/office/drawing/2014/main" id="{DA79A627-7378-F7CD-9369-B1EE28BB6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3812" y="6064625"/>
              <a:ext cx="1222781" cy="1222781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6109869-2803-2A76-BAAC-02FF598BA8EE}"/>
                </a:ext>
              </a:extLst>
            </p:cNvPr>
            <p:cNvSpPr txBox="1"/>
            <p:nvPr/>
          </p:nvSpPr>
          <p:spPr>
            <a:xfrm>
              <a:off x="1156785" y="7170216"/>
              <a:ext cx="1095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OSD 2</a:t>
              </a:r>
              <a:endParaRPr lang="ko-KR" altLang="en-US" dirty="0"/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22BE60A4-FEA6-658F-DD49-5190833DACA4}"/>
                </a:ext>
              </a:extLst>
            </p:cNvPr>
            <p:cNvSpPr/>
            <p:nvPr/>
          </p:nvSpPr>
          <p:spPr>
            <a:xfrm>
              <a:off x="2146682" y="6145862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1</a:t>
              </a:r>
              <a:endParaRPr lang="ko-KR" altLang="en-US" b="1" dirty="0"/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82174B20-07FD-1888-7789-72A9D9F30F51}"/>
                </a:ext>
              </a:extLst>
            </p:cNvPr>
            <p:cNvSpPr/>
            <p:nvPr/>
          </p:nvSpPr>
          <p:spPr>
            <a:xfrm>
              <a:off x="2146682" y="6616138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2</a:t>
              </a:r>
              <a:endParaRPr lang="ko-KR" altLang="en-US" b="1" dirty="0"/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163CE0B0-73DB-D5EC-A519-D663A58992D4}"/>
                </a:ext>
              </a:extLst>
            </p:cNvPr>
            <p:cNvSpPr/>
            <p:nvPr/>
          </p:nvSpPr>
          <p:spPr>
            <a:xfrm>
              <a:off x="2145717" y="7095561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4</a:t>
              </a:r>
              <a:endParaRPr lang="ko-KR" altLang="en-US" b="1" dirty="0"/>
            </a:p>
          </p:txBody>
        </p:sp>
        <p:sp>
          <p:nvSpPr>
            <p:cNvPr id="91" name="사각형: 둥근 모서리 90">
              <a:extLst>
                <a:ext uri="{FF2B5EF4-FFF2-40B4-BE49-F238E27FC236}">
                  <a16:creationId xmlns:a16="http://schemas.microsoft.com/office/drawing/2014/main" id="{95E9ED08-83FC-FBF1-C4CD-7A40D81AE721}"/>
                </a:ext>
              </a:extLst>
            </p:cNvPr>
            <p:cNvSpPr/>
            <p:nvPr/>
          </p:nvSpPr>
          <p:spPr>
            <a:xfrm>
              <a:off x="2068690" y="6064625"/>
              <a:ext cx="1222781" cy="1488295"/>
            </a:xfrm>
            <a:prstGeom prst="roundRect">
              <a:avLst/>
            </a:prstGeom>
            <a:noFill/>
            <a:ln w="38100">
              <a:solidFill>
                <a:srgbClr val="1F497D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363BDCAB-C047-71D8-410D-2A469682B384}"/>
              </a:ext>
            </a:extLst>
          </p:cNvPr>
          <p:cNvGrpSpPr/>
          <p:nvPr/>
        </p:nvGrpSpPr>
        <p:grpSpPr>
          <a:xfrm>
            <a:off x="1447800" y="7013907"/>
            <a:ext cx="2357659" cy="1488295"/>
            <a:chOff x="933812" y="6064625"/>
            <a:chExt cx="2357659" cy="1488295"/>
          </a:xfrm>
        </p:grpSpPr>
        <p:pic>
          <p:nvPicPr>
            <p:cNvPr id="93" name="그래픽 92" descr="데이터베이스 윤곽선">
              <a:extLst>
                <a:ext uri="{FF2B5EF4-FFF2-40B4-BE49-F238E27FC236}">
                  <a16:creationId xmlns:a16="http://schemas.microsoft.com/office/drawing/2014/main" id="{03FAD1E9-67D7-00CC-B322-DC5368437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3812" y="6064625"/>
              <a:ext cx="1222781" cy="1222781"/>
            </a:xfrm>
            <a:prstGeom prst="rect">
              <a:avLst/>
            </a:prstGeom>
          </p:spPr>
        </p:pic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EF5EA51-779A-9DF0-C50B-A0B8A54B46DC}"/>
                </a:ext>
              </a:extLst>
            </p:cNvPr>
            <p:cNvSpPr txBox="1"/>
            <p:nvPr/>
          </p:nvSpPr>
          <p:spPr>
            <a:xfrm>
              <a:off x="1156785" y="7170216"/>
              <a:ext cx="1095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OSD 3</a:t>
              </a:r>
              <a:endParaRPr lang="ko-KR" altLang="en-US" dirty="0"/>
            </a:p>
          </p:txBody>
        </p:sp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F5C0267D-8AF7-B668-DFEA-6E230BC5DF19}"/>
                </a:ext>
              </a:extLst>
            </p:cNvPr>
            <p:cNvSpPr/>
            <p:nvPr/>
          </p:nvSpPr>
          <p:spPr>
            <a:xfrm>
              <a:off x="2146682" y="6145862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1</a:t>
              </a:r>
              <a:endParaRPr lang="ko-KR" altLang="en-US" b="1" dirty="0"/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4F444965-FD31-2FBF-B287-F475DA67DA3E}"/>
                </a:ext>
              </a:extLst>
            </p:cNvPr>
            <p:cNvSpPr/>
            <p:nvPr/>
          </p:nvSpPr>
          <p:spPr>
            <a:xfrm>
              <a:off x="2146682" y="6616138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3</a:t>
              </a:r>
              <a:endParaRPr lang="ko-KR" altLang="en-US" b="1" dirty="0"/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BC558CB9-45D5-E70A-530B-1362749D8F4F}"/>
                </a:ext>
              </a:extLst>
            </p:cNvPr>
            <p:cNvSpPr/>
            <p:nvPr/>
          </p:nvSpPr>
          <p:spPr>
            <a:xfrm>
              <a:off x="2145717" y="7095561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4</a:t>
              </a:r>
              <a:endParaRPr lang="ko-KR" altLang="en-US" b="1" dirty="0"/>
            </a:p>
          </p:txBody>
        </p:sp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860CBE85-3ABC-C47C-7980-781A8262A622}"/>
                </a:ext>
              </a:extLst>
            </p:cNvPr>
            <p:cNvSpPr/>
            <p:nvPr/>
          </p:nvSpPr>
          <p:spPr>
            <a:xfrm>
              <a:off x="2068690" y="6064625"/>
              <a:ext cx="1222781" cy="1488295"/>
            </a:xfrm>
            <a:prstGeom prst="roundRect">
              <a:avLst/>
            </a:prstGeom>
            <a:noFill/>
            <a:ln w="38100">
              <a:solidFill>
                <a:srgbClr val="1F497D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5B09BAAF-EA58-8169-D947-9659AF97C8EF}"/>
              </a:ext>
            </a:extLst>
          </p:cNvPr>
          <p:cNvGrpSpPr/>
          <p:nvPr/>
        </p:nvGrpSpPr>
        <p:grpSpPr>
          <a:xfrm>
            <a:off x="3909661" y="7033995"/>
            <a:ext cx="2357659" cy="1488295"/>
            <a:chOff x="933812" y="6064625"/>
            <a:chExt cx="2357659" cy="1488295"/>
          </a:xfrm>
        </p:grpSpPr>
        <p:pic>
          <p:nvPicPr>
            <p:cNvPr id="100" name="그래픽 99" descr="데이터베이스 윤곽선">
              <a:extLst>
                <a:ext uri="{FF2B5EF4-FFF2-40B4-BE49-F238E27FC236}">
                  <a16:creationId xmlns:a16="http://schemas.microsoft.com/office/drawing/2014/main" id="{03420D35-EF44-FE65-DA00-08532D5AE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3812" y="6064625"/>
              <a:ext cx="1222781" cy="1222781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F8F65A6-DF1D-8494-DD3B-8992E7B414FA}"/>
                </a:ext>
              </a:extLst>
            </p:cNvPr>
            <p:cNvSpPr txBox="1"/>
            <p:nvPr/>
          </p:nvSpPr>
          <p:spPr>
            <a:xfrm>
              <a:off x="1156785" y="7170216"/>
              <a:ext cx="1095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OSD 4</a:t>
              </a:r>
              <a:endParaRPr lang="ko-KR" altLang="en-US" dirty="0"/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BB08E1E9-C9A2-CA0A-C975-6FCEF3AB870E}"/>
                </a:ext>
              </a:extLst>
            </p:cNvPr>
            <p:cNvSpPr/>
            <p:nvPr/>
          </p:nvSpPr>
          <p:spPr>
            <a:xfrm>
              <a:off x="2146682" y="6145862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2</a:t>
              </a:r>
              <a:endParaRPr lang="ko-KR" altLang="en-US" b="1" dirty="0"/>
            </a:p>
          </p:txBody>
        </p: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D872820F-D9BF-8B2A-CB66-48BBE2289EC1}"/>
                </a:ext>
              </a:extLst>
            </p:cNvPr>
            <p:cNvSpPr/>
            <p:nvPr/>
          </p:nvSpPr>
          <p:spPr>
            <a:xfrm>
              <a:off x="2146682" y="6616138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3</a:t>
              </a:r>
              <a:endParaRPr lang="ko-KR" altLang="en-US" b="1" dirty="0"/>
            </a:p>
          </p:txBody>
        </p:sp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C13AB348-BB35-7936-7FDF-4E089C46B43F}"/>
                </a:ext>
              </a:extLst>
            </p:cNvPr>
            <p:cNvSpPr/>
            <p:nvPr/>
          </p:nvSpPr>
          <p:spPr>
            <a:xfrm>
              <a:off x="2145717" y="7095561"/>
              <a:ext cx="1066799" cy="38729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/>
                <a:t>Block 4</a:t>
              </a:r>
              <a:endParaRPr lang="ko-KR" altLang="en-US" b="1" dirty="0"/>
            </a:p>
          </p:txBody>
        </p:sp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E4DDBA23-9D67-9ADD-7B19-C0E12AA16C14}"/>
                </a:ext>
              </a:extLst>
            </p:cNvPr>
            <p:cNvSpPr/>
            <p:nvPr/>
          </p:nvSpPr>
          <p:spPr>
            <a:xfrm>
              <a:off x="2068690" y="6064625"/>
              <a:ext cx="1222781" cy="1488295"/>
            </a:xfrm>
            <a:prstGeom prst="roundRect">
              <a:avLst/>
            </a:prstGeom>
            <a:noFill/>
            <a:ln w="38100">
              <a:solidFill>
                <a:srgbClr val="1F497D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8A305930-0436-1D8C-4BBA-53E55DE2FAD5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3974722" y="4349758"/>
            <a:ext cx="0" cy="795437"/>
          </a:xfrm>
          <a:prstGeom prst="straightConnector1">
            <a:avLst/>
          </a:prstGeom>
          <a:ln w="28575">
            <a:solidFill>
              <a:srgbClr val="1F4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7ABC7A4B-2104-7746-7A40-6C97164FB668}"/>
              </a:ext>
            </a:extLst>
          </p:cNvPr>
          <p:cNvSpPr txBox="1"/>
          <p:nvPr/>
        </p:nvSpPr>
        <p:spPr>
          <a:xfrm>
            <a:off x="3967657" y="4568152"/>
            <a:ext cx="2307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데이터 복제 및 저장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F2151-0120-7302-F8A9-14FD13500C7B}"/>
              </a:ext>
            </a:extLst>
          </p:cNvPr>
          <p:cNvSpPr txBox="1"/>
          <p:nvPr/>
        </p:nvSpPr>
        <p:spPr>
          <a:xfrm>
            <a:off x="1850792" y="8730964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/>
              <a:t>Ceph</a:t>
            </a:r>
            <a:r>
              <a:rPr lang="en-US" altLang="ko-KR" sz="2400" dirty="0"/>
              <a:t> </a:t>
            </a:r>
            <a:r>
              <a:rPr lang="ko-KR" altLang="en-US" sz="2400" dirty="0"/>
              <a:t>데이터 저장 방식</a:t>
            </a:r>
          </a:p>
        </p:txBody>
      </p:sp>
    </p:spTree>
    <p:extLst>
      <p:ext uri="{BB962C8B-B14F-4D97-AF65-F5344CB8AC3E}">
        <p14:creationId xmlns:p14="http://schemas.microsoft.com/office/powerpoint/2010/main" val="1908442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1789D-8CAF-7B74-97B6-1E32884DE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3F35C34-8E02-DE4C-328F-9E7406ADE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C3EF8FB8-5A9E-1B10-F378-A6BFBDA17000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 err="1">
                <a:solidFill>
                  <a:schemeClr val="tx2"/>
                </a:solidFill>
                <a:ea typeface="SpoqaHanSans-Bold"/>
              </a:rPr>
              <a:t>Ceph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기반 </a:t>
            </a:r>
            <a:r>
              <a:rPr lang="ko-KR" altLang="en-US" sz="4400" b="1" spc="-300" dirty="0" err="1">
                <a:solidFill>
                  <a:schemeClr val="tx2"/>
                </a:solidFill>
                <a:ea typeface="SpoqaHanSans-Bold"/>
              </a:rPr>
              <a:t>쿠버네티스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 데이터 볼륨 구성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3F24858-7695-75FE-89D0-3D31D80A1DB9}"/>
              </a:ext>
            </a:extLst>
          </p:cNvPr>
          <p:cNvSpPr txBox="1"/>
          <p:nvPr/>
        </p:nvSpPr>
        <p:spPr>
          <a:xfrm>
            <a:off x="914400" y="1898989"/>
            <a:ext cx="16230600" cy="560194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7FA1D9-A958-4881-A3CF-490E99928BA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B99562-A639-0CF0-E00D-D46AB433089A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21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0133BA-B2EE-38D1-96DD-747E35A2B027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4">
            <a:extLst>
              <a:ext uri="{FF2B5EF4-FFF2-40B4-BE49-F238E27FC236}">
                <a16:creationId xmlns:a16="http://schemas.microsoft.com/office/drawing/2014/main" id="{AD0F2878-E4FF-5A3F-769C-ECCE7AE5B4C6}"/>
              </a:ext>
            </a:extLst>
          </p:cNvPr>
          <p:cNvSpPr txBox="1"/>
          <p:nvPr/>
        </p:nvSpPr>
        <p:spPr>
          <a:xfrm>
            <a:off x="899886" y="1790700"/>
            <a:ext cx="16230600" cy="560194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CephFS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(File System)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는 여러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파드가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동시에 데이터를 읽고 쓸 수 있는 공유형 스토리지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기존 분산 학습 환경의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결함 내성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을 해결하며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데이터 중복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및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동기화 문제 완화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800" b="1" spc="-100" dirty="0" err="1">
                <a:latin typeface="SpoqaHanSans-Regular"/>
              </a:rPr>
              <a:t>쿠버네티스</a:t>
            </a:r>
            <a:r>
              <a:rPr lang="ko-KR" altLang="en-US" sz="2800" b="1" spc="-100" dirty="0">
                <a:latin typeface="SpoqaHanSans-Regular"/>
              </a:rPr>
              <a:t> 환경에서 대규모 데이터를 효율적이고 안정적으로 운영할 수 있음</a:t>
            </a:r>
            <a:endParaRPr lang="en-US" altLang="ko-KR" sz="2800" b="1" spc="-100" dirty="0">
              <a:latin typeface="SpoqaHanSans-Regular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F7EFE88-C621-FED2-2C25-F7BB46376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4305300"/>
            <a:ext cx="6019800" cy="5123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D0172A-949C-F3D9-D5E7-33A7B914AB9E}"/>
              </a:ext>
            </a:extLst>
          </p:cNvPr>
          <p:cNvSpPr txBox="1"/>
          <p:nvPr/>
        </p:nvSpPr>
        <p:spPr>
          <a:xfrm>
            <a:off x="6629400" y="9445582"/>
            <a:ext cx="445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/>
              <a:t>Ceph</a:t>
            </a:r>
            <a:r>
              <a:rPr lang="en-US" altLang="ko-KR" sz="2400" dirty="0"/>
              <a:t> </a:t>
            </a:r>
            <a:r>
              <a:rPr lang="ko-KR" altLang="en-US" sz="2400" dirty="0"/>
              <a:t>기반 </a:t>
            </a:r>
            <a:r>
              <a:rPr lang="ko-KR" altLang="en-US" sz="2400" dirty="0" err="1"/>
              <a:t>쿠버네티스</a:t>
            </a:r>
            <a:r>
              <a:rPr lang="en-US" altLang="ko-KR" sz="2400" dirty="0"/>
              <a:t> </a:t>
            </a:r>
            <a:r>
              <a:rPr lang="ko-KR" altLang="en-US" sz="2400" dirty="0"/>
              <a:t>볼륨 구성</a:t>
            </a:r>
          </a:p>
        </p:txBody>
      </p:sp>
    </p:spTree>
    <p:extLst>
      <p:ext uri="{BB962C8B-B14F-4D97-AF65-F5344CB8AC3E}">
        <p14:creationId xmlns:p14="http://schemas.microsoft.com/office/powerpoint/2010/main" val="1112789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EDB8162D-B47E-B3CD-C591-64BE38EABBC1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1F52284C-5456-274C-6565-D2D974015E44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22</a:t>
            </a:r>
            <a:endParaRPr lang="ko-KR" altLang="en-US" dirty="0"/>
          </a:p>
        </p:txBody>
      </p:sp>
      <p:sp>
        <p:nvSpPr>
          <p:cNvPr id="207" name="TextBox 3">
            <a:extLst>
              <a:ext uri="{FF2B5EF4-FFF2-40B4-BE49-F238E27FC236}">
                <a16:creationId xmlns:a16="http://schemas.microsoft.com/office/drawing/2014/main" id="{84B4DB26-972D-BC0D-322C-273DE9DB157C}"/>
              </a:ext>
            </a:extLst>
          </p:cNvPr>
          <p:cNvSpPr txBox="1"/>
          <p:nvPr/>
        </p:nvSpPr>
        <p:spPr>
          <a:xfrm>
            <a:off x="762000" y="48725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K8s-Ceph </a:t>
            </a:r>
            <a:r>
              <a:rPr lang="en-US" altLang="ko-KR" sz="48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프레임워크 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(1/4)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BF3B6E5B-B799-3458-4D9F-5F3014C82433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5" name="그림 364">
            <a:extLst>
              <a:ext uri="{FF2B5EF4-FFF2-40B4-BE49-F238E27FC236}">
                <a16:creationId xmlns:a16="http://schemas.microsoft.com/office/drawing/2014/main" id="{CF3BE354-5ED8-9F2A-7B88-47A25E0B5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624972"/>
            <a:ext cx="13411200" cy="86239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77FB6A1-9237-8433-86B0-DB37395263B5}"/>
              </a:ext>
            </a:extLst>
          </p:cNvPr>
          <p:cNvSpPr/>
          <p:nvPr/>
        </p:nvSpPr>
        <p:spPr>
          <a:xfrm>
            <a:off x="2667000" y="4610102"/>
            <a:ext cx="3886200" cy="25583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C905D13-28DF-CD39-6BF4-C640045A4B16}"/>
              </a:ext>
            </a:extLst>
          </p:cNvPr>
          <p:cNvSpPr/>
          <p:nvPr/>
        </p:nvSpPr>
        <p:spPr>
          <a:xfrm>
            <a:off x="2667000" y="1670700"/>
            <a:ext cx="3886200" cy="25583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87FA86-77C7-D5B2-57D0-92BCA0FCF43A}"/>
              </a:ext>
            </a:extLst>
          </p:cNvPr>
          <p:cNvSpPr/>
          <p:nvPr/>
        </p:nvSpPr>
        <p:spPr>
          <a:xfrm>
            <a:off x="2209800" y="7330059"/>
            <a:ext cx="13716000" cy="1600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3C8781-400F-FE46-EC8B-695C115A2540}"/>
              </a:ext>
            </a:extLst>
          </p:cNvPr>
          <p:cNvSpPr/>
          <p:nvPr/>
        </p:nvSpPr>
        <p:spPr>
          <a:xfrm>
            <a:off x="6858000" y="1616852"/>
            <a:ext cx="2743200" cy="56776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9AA86BF-5C60-B529-C136-C1AFACB2B5A1}"/>
              </a:ext>
            </a:extLst>
          </p:cNvPr>
          <p:cNvSpPr/>
          <p:nvPr/>
        </p:nvSpPr>
        <p:spPr>
          <a:xfrm>
            <a:off x="9927236" y="2247900"/>
            <a:ext cx="5541364" cy="4800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3A6ABB-1712-E3AF-5414-7C8014C465BB}"/>
              </a:ext>
            </a:extLst>
          </p:cNvPr>
          <p:cNvSpPr/>
          <p:nvPr/>
        </p:nvSpPr>
        <p:spPr>
          <a:xfrm>
            <a:off x="11582400" y="4457528"/>
            <a:ext cx="2209800" cy="6859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96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6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3F39D-4F4A-95AA-8E7B-E31C027D7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2BA74BF-53FC-C757-7988-B8CC617A8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228" y="2933701"/>
            <a:ext cx="10736734" cy="6904141"/>
          </a:xfrm>
          <a:prstGeom prst="rect">
            <a:avLst/>
          </a:prstGeom>
        </p:spPr>
      </p:pic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F53D0DE0-9DCC-4B59-4477-A70789E9F876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D15BF19-0DBE-EE52-6302-F005AA065156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23</a:t>
            </a:r>
            <a:endParaRPr lang="ko-KR" altLang="en-US" dirty="0"/>
          </a:p>
        </p:txBody>
      </p:sp>
      <p:sp>
        <p:nvSpPr>
          <p:cNvPr id="207" name="TextBox 3">
            <a:extLst>
              <a:ext uri="{FF2B5EF4-FFF2-40B4-BE49-F238E27FC236}">
                <a16:creationId xmlns:a16="http://schemas.microsoft.com/office/drawing/2014/main" id="{410C145A-2DC4-21A7-67B3-F7C125B8E8E9}"/>
              </a:ext>
            </a:extLst>
          </p:cNvPr>
          <p:cNvSpPr txBox="1"/>
          <p:nvPr/>
        </p:nvSpPr>
        <p:spPr>
          <a:xfrm>
            <a:off x="762000" y="48725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K8s-Ceph </a:t>
            </a:r>
            <a:r>
              <a:rPr lang="en-US" altLang="ko-KR" sz="48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프레임워크 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(2/4)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D393970-F1E2-C4DB-59CF-066DF66BF52B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4">
            <a:extLst>
              <a:ext uri="{FF2B5EF4-FFF2-40B4-BE49-F238E27FC236}">
                <a16:creationId xmlns:a16="http://schemas.microsoft.com/office/drawing/2014/main" id="{DF6504B9-B134-48E1-B117-9769A7D748EB}"/>
              </a:ext>
            </a:extLst>
          </p:cNvPr>
          <p:cNvSpPr txBox="1"/>
          <p:nvPr/>
        </p:nvSpPr>
        <p:spPr>
          <a:xfrm>
            <a:off x="678529" y="1646342"/>
            <a:ext cx="6708085" cy="71319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arenR"/>
            </a:pP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생성 단계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분산 학습 수행할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생성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ko-KR" sz="2400" spc="-100" dirty="0">
                <a:latin typeface="SpoqaHanSans-Regular"/>
              </a:rPr>
              <a:t>pod 0</a:t>
            </a:r>
            <a:r>
              <a:rPr lang="ko-KR" altLang="en-US" sz="2400" spc="-100" dirty="0">
                <a:latin typeface="SpoqaHanSans-Regular"/>
              </a:rPr>
              <a:t>은 마스터 </a:t>
            </a:r>
            <a:r>
              <a:rPr lang="ko-KR" altLang="en-US" sz="2400" spc="-100" dirty="0" err="1">
                <a:latin typeface="SpoqaHanSans-Regular"/>
              </a:rPr>
              <a:t>파드</a:t>
            </a:r>
            <a:r>
              <a:rPr lang="en-US" altLang="ko-KR" sz="2400" spc="-100" dirty="0">
                <a:latin typeface="SpoqaHanSans-Regular"/>
              </a:rPr>
              <a:t>, </a:t>
            </a:r>
            <a:br>
              <a:rPr lang="en-US" altLang="ko-KR" sz="2400" spc="-100" dirty="0">
                <a:latin typeface="SpoqaHanSans-Regular"/>
              </a:rPr>
            </a:br>
            <a:r>
              <a:rPr lang="en-US" altLang="ko-KR" sz="2400" spc="-100" dirty="0">
                <a:latin typeface="SpoqaHanSans-Regular"/>
              </a:rPr>
              <a:t>pod 1~N</a:t>
            </a:r>
            <a:r>
              <a:rPr lang="ko-KR" altLang="en-US" sz="2400" spc="-100" dirty="0">
                <a:latin typeface="SpoqaHanSans-Regular"/>
              </a:rPr>
              <a:t>은 워커 </a:t>
            </a:r>
            <a:r>
              <a:rPr lang="ko-KR" altLang="en-US" sz="2400" spc="-100" dirty="0" err="1">
                <a:latin typeface="SpoqaHanSans-Regular"/>
              </a:rPr>
              <a:t>파드</a:t>
            </a:r>
            <a:r>
              <a:rPr lang="ko-KR" altLang="en-US" sz="2400" spc="-100" dirty="0">
                <a:latin typeface="SpoqaHanSans-Regular"/>
              </a:rPr>
              <a:t> 담당</a:t>
            </a:r>
            <a:endParaRPr lang="en-US" altLang="ko-KR" sz="2400" spc="-100" dirty="0"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파드의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볼륨으로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스토리지 마운트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arenR"/>
            </a:pP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arenR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그래프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단계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pod 0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은 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METIS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로 </a:t>
            </a:r>
            <a:b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</a:b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그래프 데이터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수행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분할된 파티션들은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스토리지에 저장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lvl="1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spc="-100" dirty="0">
                <a:solidFill>
                  <a:srgbClr val="000000"/>
                </a:solidFill>
                <a:latin typeface="SpoqaHanSans-Regular"/>
              </a:rPr>
              <a:t>	</a:t>
            </a: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376" name="직사각형 375">
            <a:extLst>
              <a:ext uri="{FF2B5EF4-FFF2-40B4-BE49-F238E27FC236}">
                <a16:creationId xmlns:a16="http://schemas.microsoft.com/office/drawing/2014/main" id="{6B3B7103-DBAB-946A-1F40-D19D51DBC320}"/>
              </a:ext>
            </a:extLst>
          </p:cNvPr>
          <p:cNvSpPr/>
          <p:nvPr/>
        </p:nvSpPr>
        <p:spPr>
          <a:xfrm>
            <a:off x="7391400" y="2933701"/>
            <a:ext cx="3124200" cy="20573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0" name="직사각형 379">
            <a:extLst>
              <a:ext uri="{FF2B5EF4-FFF2-40B4-BE49-F238E27FC236}">
                <a16:creationId xmlns:a16="http://schemas.microsoft.com/office/drawing/2014/main" id="{B2D11B83-0061-238C-17B3-85E18EE8CADE}"/>
              </a:ext>
            </a:extLst>
          </p:cNvPr>
          <p:cNvSpPr/>
          <p:nvPr/>
        </p:nvSpPr>
        <p:spPr>
          <a:xfrm>
            <a:off x="7391400" y="5295901"/>
            <a:ext cx="3124200" cy="20573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73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6" grpId="0" animBg="1"/>
      <p:bldP spid="376" grpId="1" animBg="1"/>
      <p:bldP spid="38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696C1-2B9A-2CD5-A933-4ABE00277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50F0B125-AA06-E5CD-C226-D46F62909D2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AEF13231-985F-5B0B-5D74-BFDA2A1FB255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24</a:t>
            </a:r>
            <a:endParaRPr lang="ko-KR" altLang="en-US" dirty="0"/>
          </a:p>
        </p:txBody>
      </p:sp>
      <p:sp>
        <p:nvSpPr>
          <p:cNvPr id="207" name="TextBox 3">
            <a:extLst>
              <a:ext uri="{FF2B5EF4-FFF2-40B4-BE49-F238E27FC236}">
                <a16:creationId xmlns:a16="http://schemas.microsoft.com/office/drawing/2014/main" id="{7176CBD2-5A5C-E35F-7633-CAC325C624FE}"/>
              </a:ext>
            </a:extLst>
          </p:cNvPr>
          <p:cNvSpPr txBox="1"/>
          <p:nvPr/>
        </p:nvSpPr>
        <p:spPr>
          <a:xfrm>
            <a:off x="762000" y="48725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K8s-Ceph </a:t>
            </a:r>
            <a:r>
              <a:rPr lang="en-US" altLang="ko-KR" sz="48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프레임워크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(3/4)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FF0FA878-C144-2D08-A850-543F177ED3C9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4">
            <a:extLst>
              <a:ext uri="{FF2B5EF4-FFF2-40B4-BE49-F238E27FC236}">
                <a16:creationId xmlns:a16="http://schemas.microsoft.com/office/drawing/2014/main" id="{EEE44FBE-111F-0525-44BB-B63DF34380ED}"/>
              </a:ext>
            </a:extLst>
          </p:cNvPr>
          <p:cNvSpPr txBox="1"/>
          <p:nvPr/>
        </p:nvSpPr>
        <p:spPr>
          <a:xfrm>
            <a:off x="593442" y="1589701"/>
            <a:ext cx="6305016" cy="567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3)  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샘플링 단계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각 워커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파드는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Ceph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스토리지에 저장된 파티션으로 서브그래프 생성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만약 필요한 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정보가 다른 파티션에 있다면 다른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파드에게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RPC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통신으로 요청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45537E-2DC7-BBE0-2719-9AE8C799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458" y="2857513"/>
            <a:ext cx="11008542" cy="7078924"/>
          </a:xfrm>
          <a:prstGeom prst="rect">
            <a:avLst/>
          </a:prstGeom>
        </p:spPr>
      </p:pic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D6C0DADB-EF99-CC00-87C2-CD6A61A69577}"/>
              </a:ext>
            </a:extLst>
          </p:cNvPr>
          <p:cNvSpPr/>
          <p:nvPr/>
        </p:nvSpPr>
        <p:spPr>
          <a:xfrm>
            <a:off x="10668000" y="2779113"/>
            <a:ext cx="2057400" cy="48027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27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13B69-C666-6A36-CC29-4C4D4ACC8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91522B-E7B8-6681-7FA2-4181FFC8A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005" y="3848107"/>
            <a:ext cx="10013222" cy="6438894"/>
          </a:xfrm>
          <a:prstGeom prst="rect">
            <a:avLst/>
          </a:prstGeom>
        </p:spPr>
      </p:pic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2BD124A0-4F28-AC37-0B8B-B7A63F1C51CF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F0EEC21-468E-60F7-6BB6-3312287997F4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25</a:t>
            </a:r>
            <a:endParaRPr lang="ko-KR" altLang="en-US" dirty="0"/>
          </a:p>
        </p:txBody>
      </p:sp>
      <p:sp>
        <p:nvSpPr>
          <p:cNvPr id="207" name="TextBox 3">
            <a:extLst>
              <a:ext uri="{FF2B5EF4-FFF2-40B4-BE49-F238E27FC236}">
                <a16:creationId xmlns:a16="http://schemas.microsoft.com/office/drawing/2014/main" id="{F41F59A3-B875-BE0B-19CC-0CB1E9500E35}"/>
              </a:ext>
            </a:extLst>
          </p:cNvPr>
          <p:cNvSpPr txBox="1"/>
          <p:nvPr/>
        </p:nvSpPr>
        <p:spPr>
          <a:xfrm>
            <a:off x="762000" y="487259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K8s-Ceph </a:t>
            </a:r>
            <a:r>
              <a:rPr lang="en-US" altLang="ko-KR" sz="48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프레임워크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(4/4)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884C3508-C627-5241-3620-4C66DAD7F936}"/>
              </a:ext>
            </a:extLst>
          </p:cNvPr>
          <p:cNvSpPr/>
          <p:nvPr/>
        </p:nvSpPr>
        <p:spPr>
          <a:xfrm>
            <a:off x="9481834" y="4299082"/>
            <a:ext cx="4234166" cy="36638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D573B44E-9A14-BD48-B09F-8EF61D1D8727}"/>
              </a:ext>
            </a:extLst>
          </p:cNvPr>
          <p:cNvSpPr/>
          <p:nvPr/>
        </p:nvSpPr>
        <p:spPr>
          <a:xfrm>
            <a:off x="10798817" y="6008904"/>
            <a:ext cx="1600200" cy="4132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9A9788B1-EE17-4DA0-6EA1-1D7D8C966D9F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4">
            <a:extLst>
              <a:ext uri="{FF2B5EF4-FFF2-40B4-BE49-F238E27FC236}">
                <a16:creationId xmlns:a16="http://schemas.microsoft.com/office/drawing/2014/main" id="{E219446F-B80F-7FAD-EE85-1799291C3F4C}"/>
              </a:ext>
            </a:extLst>
          </p:cNvPr>
          <p:cNvSpPr txBox="1"/>
          <p:nvPr/>
        </p:nvSpPr>
        <p:spPr>
          <a:xfrm>
            <a:off x="754657" y="1568590"/>
            <a:ext cx="7627342" cy="304151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4)  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분산 학습 단계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생성된 서브그래프로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학습 수행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각 워커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파드는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모델을 독립적으로 학습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lvl="1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spc="-100" dirty="0">
                <a:solidFill>
                  <a:srgbClr val="000000"/>
                </a:solidFill>
                <a:latin typeface="SpoqaHanSans-Regular"/>
              </a:rPr>
              <a:t>	</a:t>
            </a: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C0FA1B-95F4-EEF2-2534-08B8E5A7C058}"/>
              </a:ext>
            </a:extLst>
          </p:cNvPr>
          <p:cNvSpPr txBox="1"/>
          <p:nvPr/>
        </p:nvSpPr>
        <p:spPr>
          <a:xfrm>
            <a:off x="8622307" y="828181"/>
            <a:ext cx="8808443" cy="405318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1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AutoNum type="arabicParenR" startAt="5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동기화 단계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각 워커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파드에서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파라미터 계산 후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, All-Reduce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연산 수행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모든 </a:t>
            </a:r>
            <a:r>
              <a:rPr lang="ko-KR" altLang="en-US" sz="2400" spc="-100" dirty="0" err="1">
                <a:solidFill>
                  <a:srgbClr val="000000"/>
                </a:solidFill>
                <a:latin typeface="SpoqaHanSans-Regular"/>
              </a:rPr>
              <a:t>파드의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모델이 동일한 파라미터로 업데이트</a:t>
            </a:r>
            <a:b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</a:b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모델의 일관성 보장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</p:txBody>
      </p:sp>
    </p:spTree>
    <p:extLst>
      <p:ext uri="{BB962C8B-B14F-4D97-AF65-F5344CB8AC3E}">
        <p14:creationId xmlns:p14="http://schemas.microsoft.com/office/powerpoint/2010/main" val="64580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14" grpId="1" animBg="1"/>
      <p:bldP spid="2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95FCD-23C7-AF01-BEE9-88E7F227F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05ADB25-F664-DA52-859F-75335699F381}"/>
              </a:ext>
            </a:extLst>
          </p:cNvPr>
          <p:cNvSpPr/>
          <p:nvPr/>
        </p:nvSpPr>
        <p:spPr>
          <a:xfrm rot="16200000">
            <a:off x="7448551" y="-514350"/>
            <a:ext cx="3314700" cy="18364199"/>
          </a:xfrm>
          <a:custGeom>
            <a:avLst/>
            <a:gdLst>
              <a:gd name="connsiteX0" fmla="*/ 0 w 6438900"/>
              <a:gd name="connsiteY0" fmla="*/ 0 h 18288000"/>
              <a:gd name="connsiteX1" fmla="*/ 6438900 w 6438900"/>
              <a:gd name="connsiteY1" fmla="*/ 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4139045 w 6438900"/>
              <a:gd name="connsiteY1" fmla="*/ 49322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2809009 w 6438900"/>
              <a:gd name="connsiteY1" fmla="*/ 75230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1556895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3363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21789 h 18309789"/>
              <a:gd name="connsiteX1" fmla="*/ 3723410 w 6438900"/>
              <a:gd name="connsiteY1" fmla="*/ 0 h 18309789"/>
              <a:gd name="connsiteX2" fmla="*/ 6438900 w 6438900"/>
              <a:gd name="connsiteY2" fmla="*/ 18309789 h 18309789"/>
              <a:gd name="connsiteX3" fmla="*/ 0 w 6438900"/>
              <a:gd name="connsiteY3" fmla="*/ 18309789 h 18309789"/>
              <a:gd name="connsiteX4" fmla="*/ 0 w 6438900"/>
              <a:gd name="connsiteY4" fmla="*/ 21789 h 1830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18309789">
                <a:moveTo>
                  <a:pt x="0" y="21789"/>
                </a:moveTo>
                <a:lnTo>
                  <a:pt x="3723410" y="0"/>
                </a:lnTo>
                <a:lnTo>
                  <a:pt x="6438900" y="18309789"/>
                </a:lnTo>
                <a:lnTo>
                  <a:pt x="0" y="18309789"/>
                </a:lnTo>
                <a:lnTo>
                  <a:pt x="0" y="217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404D7DC2-7B2A-941D-10A9-50944FEFE2A8}"/>
              </a:ext>
            </a:extLst>
          </p:cNvPr>
          <p:cNvSpPr txBox="1"/>
          <p:nvPr/>
        </p:nvSpPr>
        <p:spPr>
          <a:xfrm>
            <a:off x="1638300" y="1924628"/>
            <a:ext cx="3619500" cy="182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4400" b="0" i="0" u="none" strike="noStrike" spc="-100" dirty="0">
                <a:solidFill>
                  <a:schemeClr val="tx2"/>
                </a:solidFill>
                <a:latin typeface="SpoqaHanSans-Bold"/>
              </a:rPr>
              <a:t>04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71C0A79D-6A28-55EC-8AA2-2E54C29ABDD4}"/>
              </a:ext>
            </a:extLst>
          </p:cNvPr>
          <p:cNvSpPr txBox="1"/>
          <p:nvPr/>
        </p:nvSpPr>
        <p:spPr>
          <a:xfrm>
            <a:off x="2514600" y="1924628"/>
            <a:ext cx="6172200" cy="85667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4400" b="0" i="0" u="none" strike="noStrike" spc="-100">
                <a:solidFill>
                  <a:schemeClr val="tx2"/>
                </a:solidFill>
                <a:ea typeface="SpoqaHanSans-Bold"/>
              </a:rPr>
              <a:t>실험 평가</a:t>
            </a:r>
            <a:endParaRPr lang="ko-KR" sz="44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8C74051-B2EE-5FC4-5E89-336F3614CF18}"/>
              </a:ext>
            </a:extLst>
          </p:cNvPr>
          <p:cNvCxnSpPr>
            <a:cxnSpLocks/>
          </p:cNvCxnSpPr>
          <p:nvPr/>
        </p:nvCxnSpPr>
        <p:spPr>
          <a:xfrm>
            <a:off x="1600200" y="2781300"/>
            <a:ext cx="45720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861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68EB9-95AF-42C3-56AF-3F9A83EC4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57A639A-E3A9-CC04-C549-76C12A6DC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523987D4-BEC5-2653-78D3-380D5DA72498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실험 환경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188C2D-8CF9-903D-2574-F3DA7FC129A1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228843-9B57-0017-506C-AF360D297E0E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27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5CFAAC4-D14E-452B-0A57-302CE2CEA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195555"/>
              </p:ext>
            </p:extLst>
          </p:nvPr>
        </p:nvGraphicFramePr>
        <p:xfrm>
          <a:off x="8610600" y="4534438"/>
          <a:ext cx="8634670" cy="3288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78">
                  <a:extLst>
                    <a:ext uri="{9D8B030D-6E8A-4147-A177-3AD203B41FA5}">
                      <a16:colId xmlns:a16="http://schemas.microsoft.com/office/drawing/2014/main" val="1400398247"/>
                    </a:ext>
                  </a:extLst>
                </a:gridCol>
                <a:gridCol w="6335392">
                  <a:extLst>
                    <a:ext uri="{9D8B030D-6E8A-4147-A177-3AD203B41FA5}">
                      <a16:colId xmlns:a16="http://schemas.microsoft.com/office/drawing/2014/main" val="29583945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Type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Specifications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875968"/>
                  </a:ext>
                </a:extLst>
              </a:tr>
              <a:tr h="984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하드웨어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/>
                        <a:t>CPU</a:t>
                      </a:r>
                      <a:r>
                        <a:rPr lang="en-US" altLang="ko-KR" sz="2000" dirty="0"/>
                        <a:t>:</a:t>
                      </a:r>
                      <a:r>
                        <a:rPr lang="ko-KR" altLang="en-US" sz="2000" dirty="0"/>
                        <a:t> </a:t>
                      </a:r>
                      <a:r>
                        <a:rPr lang="pt-BR" altLang="ko-KR" sz="2000" dirty="0"/>
                        <a:t>Intel(R) Xeon(R) CPU E5-2660 v3 @ 2.60GHz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pt-BR" altLang="ko-KR" sz="2000" b="1" dirty="0"/>
                        <a:t>RAM</a:t>
                      </a:r>
                      <a:r>
                        <a:rPr lang="pt-BR" altLang="ko-KR" sz="2000" dirty="0"/>
                        <a:t>: 128 GB</a:t>
                      </a:r>
                      <a:endParaRPr lang="ko-KR" altLang="en-US" sz="2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337619"/>
                  </a:ext>
                </a:extLst>
              </a:tr>
              <a:tr h="17647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소프트웨어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Ubuntu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20.04.3</a:t>
                      </a:r>
                    </a:p>
                    <a:p>
                      <a:pPr marL="285750" indent="-285750" algn="just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 err="1">
                          <a:solidFill>
                            <a:schemeClr val="tx1"/>
                          </a:solidFill>
                        </a:rPr>
                        <a:t>PyTorch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2.1.0, </a:t>
                      </a:r>
                      <a:r>
                        <a:rPr lang="en-US" altLang="ko-KR" sz="2000" b="1" dirty="0" err="1">
                          <a:solidFill>
                            <a:schemeClr val="tx1"/>
                          </a:solidFill>
                        </a:rPr>
                        <a:t>PyTorch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 Geometric 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2.5.1</a:t>
                      </a:r>
                    </a:p>
                    <a:p>
                      <a:pPr marL="285750" indent="-285750" algn="just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Kubernetes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1.30.3</a:t>
                      </a:r>
                    </a:p>
                    <a:p>
                      <a:pPr marL="285750" indent="-285750" algn="just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NFS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4.2</a:t>
                      </a:r>
                    </a:p>
                    <a:p>
                      <a:pPr marL="285750" indent="-285750" algn="just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1" dirty="0" err="1">
                          <a:solidFill>
                            <a:schemeClr val="tx1"/>
                          </a:solidFill>
                        </a:rPr>
                        <a:t>Ceph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18.2.4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75213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1FF70B8-E923-A4C4-E744-4C6595061A5E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256E4B7-0A12-D22C-C5C8-6BFF727725A7}"/>
              </a:ext>
            </a:extLst>
          </p:cNvPr>
          <p:cNvSpPr/>
          <p:nvPr/>
        </p:nvSpPr>
        <p:spPr>
          <a:xfrm>
            <a:off x="3423179" y="4097048"/>
            <a:ext cx="2187525" cy="1096931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Master-Worker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Node</a:t>
            </a:r>
            <a:endParaRPr lang="ko-KR" altLang="en-US" sz="2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34D3D17-B404-4D4A-424C-4FBB43720A14}"/>
              </a:ext>
            </a:extLst>
          </p:cNvPr>
          <p:cNvSpPr/>
          <p:nvPr/>
        </p:nvSpPr>
        <p:spPr>
          <a:xfrm>
            <a:off x="3018039" y="6182009"/>
            <a:ext cx="1159200" cy="844851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Worker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Node 2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D61AC2E-34B1-5A8D-8E98-EF7A55044D56}"/>
              </a:ext>
            </a:extLst>
          </p:cNvPr>
          <p:cNvSpPr/>
          <p:nvPr/>
        </p:nvSpPr>
        <p:spPr>
          <a:xfrm>
            <a:off x="1483554" y="6178833"/>
            <a:ext cx="1159200" cy="844851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Worker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Node 1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EAB089D-BD0C-DB7D-5481-25E14FF4E740}"/>
              </a:ext>
            </a:extLst>
          </p:cNvPr>
          <p:cNvSpPr/>
          <p:nvPr/>
        </p:nvSpPr>
        <p:spPr>
          <a:xfrm>
            <a:off x="6384600" y="6172482"/>
            <a:ext cx="1159200" cy="844851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Worker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Node 7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D39FF99-748C-C243-515F-692A8D2B39B0}"/>
              </a:ext>
            </a:extLst>
          </p:cNvPr>
          <p:cNvSpPr/>
          <p:nvPr/>
        </p:nvSpPr>
        <p:spPr>
          <a:xfrm>
            <a:off x="4521264" y="6178833"/>
            <a:ext cx="1159200" cy="844851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Worker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+mn-ea"/>
              </a:rPr>
              <a:t>Node 3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26871E6-7BDF-0EC5-ABFA-7341E9AFB6E8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2063154" y="5193979"/>
            <a:ext cx="1511937" cy="98485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3D7C0E6-3DDD-8F30-CBA8-39EEDFEB512D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>
            <a:off x="2642754" y="6601259"/>
            <a:ext cx="375285" cy="317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8B4D2EA-2DF1-EA44-E527-9948F50D535A}"/>
              </a:ext>
            </a:extLst>
          </p:cNvPr>
          <p:cNvSpPr txBox="1"/>
          <p:nvPr/>
        </p:nvSpPr>
        <p:spPr>
          <a:xfrm rot="10800000">
            <a:off x="5454626" y="6768425"/>
            <a:ext cx="905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. . . </a:t>
            </a:r>
            <a:endParaRPr lang="ko-KR" altLang="en-US" sz="28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9740DDB-F475-4084-89ED-532956D160EC}"/>
              </a:ext>
            </a:extLst>
          </p:cNvPr>
          <p:cNvCxnSpPr>
            <a:cxnSpLocks/>
          </p:cNvCxnSpPr>
          <p:nvPr/>
        </p:nvCxnSpPr>
        <p:spPr>
          <a:xfrm flipH="1">
            <a:off x="3626214" y="5197155"/>
            <a:ext cx="519831" cy="98167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0ABD2E7-3FEE-974F-20D0-F9A1BCFDBDB7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4850115" y="5200329"/>
            <a:ext cx="250749" cy="9785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A3F8FB2-1E1E-1E35-BB7A-47AF73441F23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454625" y="5200329"/>
            <a:ext cx="1509575" cy="9721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F5FE112-D7E4-0000-402C-E9ED650A37DA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4177239" y="6601259"/>
            <a:ext cx="344025" cy="317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930DE314-4964-5FC1-D7BB-E4110A41FAA5}"/>
              </a:ext>
            </a:extLst>
          </p:cNvPr>
          <p:cNvCxnSpPr>
            <a:stCxn id="14" idx="2"/>
            <a:endCxn id="15" idx="2"/>
          </p:cNvCxnSpPr>
          <p:nvPr/>
        </p:nvCxnSpPr>
        <p:spPr>
          <a:xfrm rot="5400000">
            <a:off x="6029357" y="6088840"/>
            <a:ext cx="6351" cy="1863336"/>
          </a:xfrm>
          <a:prstGeom prst="curvedConnector3">
            <a:avLst>
              <a:gd name="adj1" fmla="val 369943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7B127591-ADCF-CC13-A962-7A051D33BB99}"/>
              </a:ext>
            </a:extLst>
          </p:cNvPr>
          <p:cNvCxnSpPr>
            <a:cxnSpLocks/>
            <a:stCxn id="14" idx="2"/>
            <a:endCxn id="12" idx="2"/>
          </p:cNvCxnSpPr>
          <p:nvPr/>
        </p:nvCxnSpPr>
        <p:spPr>
          <a:xfrm rot="5400000">
            <a:off x="5276157" y="5338816"/>
            <a:ext cx="9527" cy="3366561"/>
          </a:xfrm>
          <a:prstGeom prst="curvedConnector3">
            <a:avLst>
              <a:gd name="adj1" fmla="val 583213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구부러짐 24">
            <a:extLst>
              <a:ext uri="{FF2B5EF4-FFF2-40B4-BE49-F238E27FC236}">
                <a16:creationId xmlns:a16="http://schemas.microsoft.com/office/drawing/2014/main" id="{2DB3B5B2-BFFC-EC8B-9C6E-8286A4CB05FD}"/>
              </a:ext>
            </a:extLst>
          </p:cNvPr>
          <p:cNvCxnSpPr>
            <a:cxnSpLocks/>
            <a:stCxn id="14" idx="2"/>
            <a:endCxn id="13" idx="2"/>
          </p:cNvCxnSpPr>
          <p:nvPr/>
        </p:nvCxnSpPr>
        <p:spPr>
          <a:xfrm rot="5400000">
            <a:off x="4510502" y="4569985"/>
            <a:ext cx="6351" cy="4901046"/>
          </a:xfrm>
          <a:prstGeom prst="curvedConnector3">
            <a:avLst>
              <a:gd name="adj1" fmla="val 1349789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37107ACF-20AB-F22C-DAC1-8C6CEFAC13BC}"/>
              </a:ext>
            </a:extLst>
          </p:cNvPr>
          <p:cNvCxnSpPr>
            <a:cxnSpLocks/>
            <a:stCxn id="15" idx="2"/>
            <a:endCxn id="12" idx="2"/>
          </p:cNvCxnSpPr>
          <p:nvPr/>
        </p:nvCxnSpPr>
        <p:spPr>
          <a:xfrm rot="5400000">
            <a:off x="4347664" y="6273660"/>
            <a:ext cx="3176" cy="1503225"/>
          </a:xfrm>
          <a:prstGeom prst="curvedConnector3">
            <a:avLst>
              <a:gd name="adj1" fmla="val 7497607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구부러짐 26">
            <a:extLst>
              <a:ext uri="{FF2B5EF4-FFF2-40B4-BE49-F238E27FC236}">
                <a16:creationId xmlns:a16="http://schemas.microsoft.com/office/drawing/2014/main" id="{A82EB443-6247-C0A8-C053-803C271FB684}"/>
              </a:ext>
            </a:extLst>
          </p:cNvPr>
          <p:cNvCxnSpPr>
            <a:cxnSpLocks/>
            <a:stCxn id="15" idx="2"/>
            <a:endCxn id="13" idx="2"/>
          </p:cNvCxnSpPr>
          <p:nvPr/>
        </p:nvCxnSpPr>
        <p:spPr>
          <a:xfrm rot="5400000">
            <a:off x="3582009" y="5504829"/>
            <a:ext cx="12700" cy="3037710"/>
          </a:xfrm>
          <a:prstGeom prst="curvedConnector3">
            <a:avLst>
              <a:gd name="adj1" fmla="val 43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EBCE2CC6-BF16-5AA1-19B3-52E524B8D3CD}"/>
              </a:ext>
            </a:extLst>
          </p:cNvPr>
          <p:cNvCxnSpPr>
            <a:cxnSpLocks/>
            <a:stCxn id="12" idx="2"/>
            <a:endCxn id="13" idx="2"/>
          </p:cNvCxnSpPr>
          <p:nvPr/>
        </p:nvCxnSpPr>
        <p:spPr>
          <a:xfrm rot="5400000" flipH="1">
            <a:off x="2828809" y="6258030"/>
            <a:ext cx="3176" cy="1534485"/>
          </a:xfrm>
          <a:prstGeom prst="curvedConnector3">
            <a:avLst>
              <a:gd name="adj1" fmla="val -719773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8132F41-3A57-B1AC-4392-3CA6294FAE99}"/>
              </a:ext>
            </a:extLst>
          </p:cNvPr>
          <p:cNvSpPr txBox="1"/>
          <p:nvPr/>
        </p:nvSpPr>
        <p:spPr>
          <a:xfrm>
            <a:off x="1118381" y="1866900"/>
            <a:ext cx="9527392" cy="186465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Master-Worker 1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대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그래프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파티셔닝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및 분산 학습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Worker 7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대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분산 학습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313682-127A-76C4-CBBA-8FBE686BB14E}"/>
              </a:ext>
            </a:extLst>
          </p:cNvPr>
          <p:cNvSpPr txBox="1"/>
          <p:nvPr/>
        </p:nvSpPr>
        <p:spPr>
          <a:xfrm>
            <a:off x="3352864" y="8126968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분산 클러스터 구성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D18D5-B441-028C-D29B-07E73ADC2FDE}"/>
              </a:ext>
            </a:extLst>
          </p:cNvPr>
          <p:cNvSpPr txBox="1"/>
          <p:nvPr/>
        </p:nvSpPr>
        <p:spPr>
          <a:xfrm>
            <a:off x="3626214" y="4778162"/>
            <a:ext cx="187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(Worker Node 0)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CBF864-1EF8-6407-E14F-E42F8E4D987E}"/>
              </a:ext>
            </a:extLst>
          </p:cNvPr>
          <p:cNvSpPr txBox="1"/>
          <p:nvPr/>
        </p:nvSpPr>
        <p:spPr>
          <a:xfrm>
            <a:off x="11353800" y="8126968"/>
            <a:ext cx="3681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하드웨어 및 소프트웨어 사양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18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B7BC4-098B-D07D-D861-E5624783D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079403F-9347-739A-AD01-9E236C0AF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E8E6C5AF-73B2-C926-3367-98996843E3F0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실험 데이터 셋과 특성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76BA0A-7823-DC7A-32D7-470504CF4B63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71F989-3D8A-BC17-EDF6-0013E8421660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28</a:t>
            </a:r>
            <a:endParaRPr lang="ko-KR" altLang="en-US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95E4B35-0FC3-DAB4-B19F-EA07E32185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141652"/>
              </p:ext>
            </p:extLst>
          </p:nvPr>
        </p:nvGraphicFramePr>
        <p:xfrm>
          <a:off x="793092" y="2106210"/>
          <a:ext cx="13406776" cy="237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9874">
                  <a:extLst>
                    <a:ext uri="{9D8B030D-6E8A-4147-A177-3AD203B41FA5}">
                      <a16:colId xmlns:a16="http://schemas.microsoft.com/office/drawing/2014/main" val="624970078"/>
                    </a:ext>
                  </a:extLst>
                </a:gridCol>
                <a:gridCol w="4053514">
                  <a:extLst>
                    <a:ext uri="{9D8B030D-6E8A-4147-A177-3AD203B41FA5}">
                      <a16:colId xmlns:a16="http://schemas.microsoft.com/office/drawing/2014/main" val="2991920821"/>
                    </a:ext>
                  </a:extLst>
                </a:gridCol>
                <a:gridCol w="3351694">
                  <a:extLst>
                    <a:ext uri="{9D8B030D-6E8A-4147-A177-3AD203B41FA5}">
                      <a16:colId xmlns:a16="http://schemas.microsoft.com/office/drawing/2014/main" val="2383028498"/>
                    </a:ext>
                  </a:extLst>
                </a:gridCol>
                <a:gridCol w="3351694">
                  <a:extLst>
                    <a:ext uri="{9D8B030D-6E8A-4147-A177-3AD203B41FA5}">
                      <a16:colId xmlns:a16="http://schemas.microsoft.com/office/drawing/2014/main" val="3290008072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Data</a:t>
                      </a:r>
                      <a:r>
                        <a:rPr lang="ko-KR" altLang="en-US" sz="2400" dirty="0"/>
                        <a:t> </a:t>
                      </a:r>
                      <a:r>
                        <a:rPr lang="en-US" altLang="ko-KR" sz="2400" dirty="0"/>
                        <a:t>type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Dataset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# of Vertices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# of Edges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723070"/>
                  </a:ext>
                </a:extLst>
              </a:tr>
              <a:tr h="612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Homogeneous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err="1"/>
                        <a:t>Ogbn</a:t>
                      </a:r>
                      <a:r>
                        <a:rPr lang="en-US" altLang="ko-KR" sz="2400" dirty="0"/>
                        <a:t>-products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2,449,029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61,859,140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499564"/>
                  </a:ext>
                </a:extLst>
              </a:tr>
              <a:tr h="6120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Reddit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232,965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114,615,892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526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Heterogeneous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err="1"/>
                        <a:t>Ogbn</a:t>
                      </a:r>
                      <a:r>
                        <a:rPr lang="en-US" altLang="ko-KR" sz="2400" dirty="0"/>
                        <a:t>-mag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1,939,743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/>
                        <a:t>21,111,007</a:t>
                      </a:r>
                      <a:endParaRPr lang="ko-KR" altLang="en-US" sz="20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967453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F0098B0-088F-6175-CA02-14AAE8CE130D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88027DE-A705-3556-A123-F68CB7C90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478585"/>
              </p:ext>
            </p:extLst>
          </p:nvPr>
        </p:nvGraphicFramePr>
        <p:xfrm>
          <a:off x="793092" y="5209192"/>
          <a:ext cx="13380108" cy="41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5243">
                  <a:extLst>
                    <a:ext uri="{9D8B030D-6E8A-4147-A177-3AD203B41FA5}">
                      <a16:colId xmlns:a16="http://schemas.microsoft.com/office/drawing/2014/main" val="624970078"/>
                    </a:ext>
                  </a:extLst>
                </a:gridCol>
                <a:gridCol w="1982851">
                  <a:extLst>
                    <a:ext uri="{9D8B030D-6E8A-4147-A177-3AD203B41FA5}">
                      <a16:colId xmlns:a16="http://schemas.microsoft.com/office/drawing/2014/main" val="2991920821"/>
                    </a:ext>
                  </a:extLst>
                </a:gridCol>
                <a:gridCol w="7862014">
                  <a:extLst>
                    <a:ext uri="{9D8B030D-6E8A-4147-A177-3AD203B41FA5}">
                      <a16:colId xmlns:a16="http://schemas.microsoft.com/office/drawing/2014/main" val="2383028498"/>
                    </a:ext>
                  </a:extLst>
                </a:gridCol>
              </a:tblGrid>
              <a:tr h="5220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Dataset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Vertex Type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Edge Type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723070"/>
                  </a:ext>
                </a:extLst>
              </a:tr>
              <a:tr h="6971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err="1"/>
                        <a:t>Ogbn</a:t>
                      </a:r>
                      <a:r>
                        <a:rPr lang="en-US" altLang="ko-KR" sz="2400" dirty="0"/>
                        <a:t>-products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product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Purchased by the same user</a:t>
                      </a:r>
                      <a:endParaRPr lang="ko-KR" altLang="en-US" sz="24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49956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Reddit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content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The same user commented on the content</a:t>
                      </a:r>
                      <a:endParaRPr lang="ko-KR" altLang="en-US" sz="2400" dirty="0"/>
                    </a:p>
                  </a:txBody>
                  <a:tcPr marR="3600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967453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err="1"/>
                        <a:t>Ogbn</a:t>
                      </a:r>
                      <a:r>
                        <a:rPr lang="en-US" altLang="ko-KR" sz="2400" dirty="0"/>
                        <a:t>-mag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paper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An author is “affiliated with” an institution</a:t>
                      </a:r>
                    </a:p>
                  </a:txBody>
                  <a:tcPr marR="36000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402783"/>
                  </a:ext>
                </a:extLst>
              </a:tr>
              <a:tr h="612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author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An author “writes” a paper</a:t>
                      </a:r>
                      <a:endParaRPr lang="ko-KR" altLang="en-US" sz="2400" dirty="0"/>
                    </a:p>
                  </a:txBody>
                  <a:tcPr marR="36000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6606972"/>
                  </a:ext>
                </a:extLst>
              </a:tr>
              <a:tr h="612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institution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A paper “cites” a paper</a:t>
                      </a:r>
                      <a:endParaRPr lang="ko-KR" altLang="en-US" sz="2400" dirty="0"/>
                    </a:p>
                  </a:txBody>
                  <a:tcPr marR="360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758873"/>
                  </a:ext>
                </a:extLst>
              </a:tr>
              <a:tr h="612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fields of study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A paper “has a topic of” field of study</a:t>
                      </a:r>
                      <a:endParaRPr lang="ko-KR" altLang="en-US" sz="2400" dirty="0"/>
                    </a:p>
                  </a:txBody>
                  <a:tcPr marR="36000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676695"/>
                  </a:ext>
                </a:extLst>
              </a:tr>
            </a:tbl>
          </a:graphicData>
        </a:graphic>
      </p:graphicFrame>
      <p:sp>
        <p:nvSpPr>
          <p:cNvPr id="10" name="TextBox 4">
            <a:extLst>
              <a:ext uri="{FF2B5EF4-FFF2-40B4-BE49-F238E27FC236}">
                <a16:creationId xmlns:a16="http://schemas.microsoft.com/office/drawing/2014/main" id="{AEB0120E-EAD3-924A-619C-45722CA9701F}"/>
              </a:ext>
            </a:extLst>
          </p:cNvPr>
          <p:cNvSpPr txBox="1"/>
          <p:nvPr/>
        </p:nvSpPr>
        <p:spPr>
          <a:xfrm>
            <a:off x="800975" y="1520092"/>
            <a:ext cx="16230600" cy="301289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r>
              <a:rPr lang="ko-KR" altLang="en-US" sz="2800" b="1" spc="-100" dirty="0">
                <a:solidFill>
                  <a:srgbClr val="000000"/>
                </a:solidFill>
                <a:latin typeface="SpoqaHanSans-Regular"/>
              </a:rPr>
              <a:t>실험 데이터 셋</a:t>
            </a:r>
            <a:endParaRPr lang="en-US" altLang="ko-KR" sz="28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85728E5F-6253-DACA-A8E6-BAAD67E679F3}"/>
              </a:ext>
            </a:extLst>
          </p:cNvPr>
          <p:cNvSpPr txBox="1"/>
          <p:nvPr/>
        </p:nvSpPr>
        <p:spPr>
          <a:xfrm>
            <a:off x="816741" y="4652334"/>
            <a:ext cx="16230600" cy="301289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r>
              <a:rPr lang="ko-KR" altLang="en-US" sz="2800" b="1" spc="-100" dirty="0">
                <a:solidFill>
                  <a:srgbClr val="000000"/>
                </a:solidFill>
                <a:latin typeface="SpoqaHanSans-Regular"/>
              </a:rPr>
              <a:t>실험 데이터 셋 특성</a:t>
            </a:r>
            <a:endParaRPr lang="en-US" altLang="ko-KR" sz="28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9DDDC3-3FFB-AEFD-B600-50620543FD99}"/>
              </a:ext>
            </a:extLst>
          </p:cNvPr>
          <p:cNvSpPr txBox="1"/>
          <p:nvPr/>
        </p:nvSpPr>
        <p:spPr>
          <a:xfrm>
            <a:off x="773092" y="9410700"/>
            <a:ext cx="16562408" cy="1575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spcAft>
                <a:spcPts val="100"/>
              </a:spcAft>
            </a:pPr>
            <a:r>
              <a:rPr lang="en-US" altLang="ko-KR" sz="1800" kern="100" spc="-5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* https://ogb.stanford.edu/docs/nodeprop/</a:t>
            </a:r>
          </a:p>
          <a:p>
            <a:pPr algn="just" fontAlgn="base" latinLnBrk="1">
              <a:spcAft>
                <a:spcPts val="100"/>
              </a:spcAft>
            </a:pPr>
            <a:r>
              <a:rPr lang="en-US" altLang="ko-KR" sz="1800" kern="100" spc="-5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* https://pytorch-geometric.readthedocs.io/en/latest/generated/torch_geometric.datasets.html# </a:t>
            </a:r>
            <a:r>
              <a:rPr lang="en-US" altLang="ko-KR" sz="1800" kern="100" spc="-5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torch_geometric.dataset.Reddit</a:t>
            </a:r>
            <a:r>
              <a:rPr lang="en-US" altLang="ko-KR" sz="1800" kern="100" spc="-5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.</a:t>
            </a:r>
            <a:endParaRPr lang="en-US" altLang="ko-KR" kern="100" dirty="0">
              <a:latin typeface="Book Antiqua" panose="02040602050305030304" pitchFamily="18" charset="0"/>
              <a:ea typeface="HY신명조" panose="02030600000101010101" pitchFamily="18" charset="-127"/>
              <a:cs typeface="Times New Roman" panose="02020603050405020304" pitchFamily="18" charset="0"/>
            </a:endParaRPr>
          </a:p>
          <a:p>
            <a:pPr marL="285750" indent="-285750" algn="just" fontAlgn="base" latinLnBrk="1">
              <a:lnSpc>
                <a:spcPct val="189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altLang="ko-KR" kern="0" spc="0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62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1CDA2-D4B8-702E-5D39-937107D6F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D1F2CC8-C9BA-8404-BFC0-F941E9C8A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06449E09-37B7-4D80-C108-BABB99508B25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실험 방법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과</a:t>
            </a: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평가</a:t>
            </a: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 모델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4">
                <a:extLst>
                  <a:ext uri="{FF2B5EF4-FFF2-40B4-BE49-F238E27FC236}">
                    <a16:creationId xmlns:a16="http://schemas.microsoft.com/office/drawing/2014/main" id="{C30F87C9-D487-AF67-AB44-41CF6CC1D362}"/>
                  </a:ext>
                </a:extLst>
              </p:cNvPr>
              <p:cNvSpPr txBox="1"/>
              <p:nvPr/>
            </p:nvSpPr>
            <p:spPr>
              <a:xfrm>
                <a:off x="990600" y="2435402"/>
                <a:ext cx="16230600" cy="3012898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lvl="0" algn="l">
                  <a:lnSpc>
                    <a:spcPct val="136119"/>
                  </a:lnSpc>
                  <a:buClr>
                    <a:srgbClr val="000000"/>
                  </a:buClr>
                </a:pPr>
                <a:r>
                  <a:rPr lang="ko-KR" altLang="en-US" sz="2400" b="1" spc="-100" dirty="0">
                    <a:solidFill>
                      <a:srgbClr val="000000"/>
                    </a:solidFill>
                    <a:latin typeface="SpoqaHanSans-Regular"/>
                  </a:rPr>
                  <a:t>실험 </a:t>
                </a:r>
                <a:r>
                  <a:rPr lang="en-US" altLang="ko-KR" sz="2400" b="1" spc="-100" dirty="0">
                    <a:solidFill>
                      <a:srgbClr val="000000"/>
                    </a:solidFill>
                    <a:latin typeface="SpoqaHanSans-Regular"/>
                  </a:rPr>
                  <a:t>1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. 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노드와 프로세스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(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또는 </a:t>
                </a:r>
                <a:r>
                  <a:rPr lang="ko-KR" altLang="en-US" sz="2400" spc="-100" dirty="0" err="1">
                    <a:solidFill>
                      <a:srgbClr val="000000"/>
                    </a:solidFill>
                    <a:latin typeface="SpoqaHanSans-Regular"/>
                  </a:rPr>
                  <a:t>파드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)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의 관계가 </a:t>
                </a:r>
                <a:r>
                  <a:rPr lang="en-US" altLang="ko-KR" sz="2400" b="1" spc="-100" dirty="0">
                    <a:solidFill>
                      <a:srgbClr val="000000"/>
                    </a:solidFill>
                    <a:latin typeface="SpoqaHanSans-Regular"/>
                  </a:rPr>
                  <a:t>1:1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인 시스템에서의 </a:t>
                </a:r>
                <a:r>
                  <a:rPr lang="en-US" altLang="ko-KR" sz="2400" spc="-100" dirty="0" err="1">
                    <a:solidFill>
                      <a:srgbClr val="000000"/>
                    </a:solidFill>
                    <a:latin typeface="SpoqaHanSans-Regular"/>
                  </a:rPr>
                  <a:t>GraphSAGE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 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성능 비교</a:t>
                </a:r>
                <a:endParaRPr lang="en-US" altLang="ko-KR" sz="2400" spc="-100" dirty="0">
                  <a:solidFill>
                    <a:srgbClr val="000000"/>
                  </a:solidFill>
                  <a:latin typeface="SpoqaHanSans-Regular"/>
                </a:endParaRPr>
              </a:p>
              <a:p>
                <a:pPr marL="971550" lvl="1" indent="-514350">
                  <a:lnSpc>
                    <a:spcPct val="136119"/>
                  </a:lnSpc>
                  <a:buClr>
                    <a:srgbClr val="000000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학습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 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시간 비교 평가</a:t>
                </a:r>
                <a:endParaRPr lang="en-US" altLang="ko-KR" sz="2400" spc="-100" dirty="0">
                  <a:solidFill>
                    <a:srgbClr val="000000"/>
                  </a:solidFill>
                  <a:latin typeface="SpoqaHanSans-Regular"/>
                </a:endParaRPr>
              </a:p>
              <a:p>
                <a:pPr marL="971550" lvl="1" indent="-514350">
                  <a:lnSpc>
                    <a:spcPct val="136119"/>
                  </a:lnSpc>
                  <a:buClr>
                    <a:srgbClr val="000000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정확도 비교 평가</a:t>
                </a:r>
                <a:endParaRPr lang="en-US" altLang="ko-KR" sz="2400" spc="-100" dirty="0">
                  <a:solidFill>
                    <a:srgbClr val="000000"/>
                  </a:solidFill>
                  <a:latin typeface="SpoqaHanSans-Regular"/>
                </a:endParaRPr>
              </a:p>
              <a:p>
                <a:pPr>
                  <a:lnSpc>
                    <a:spcPct val="136119"/>
                  </a:lnSpc>
                  <a:buClr>
                    <a:srgbClr val="000000"/>
                  </a:buClr>
                </a:pPr>
                <a:r>
                  <a:rPr lang="ko-KR" altLang="en-US" sz="2400" b="1" spc="-100" dirty="0">
                    <a:solidFill>
                      <a:srgbClr val="000000"/>
                    </a:solidFill>
                    <a:latin typeface="SpoqaHanSans-Regular"/>
                  </a:rPr>
                  <a:t>실험 </a:t>
                </a:r>
                <a:r>
                  <a:rPr lang="en-US" altLang="ko-KR" sz="2400" b="1" spc="-100" dirty="0">
                    <a:solidFill>
                      <a:srgbClr val="000000"/>
                    </a:solidFill>
                    <a:latin typeface="SpoqaHanSans-Regular"/>
                  </a:rPr>
                  <a:t>2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. 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노드와 프로세스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(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또는 </a:t>
                </a:r>
                <a:r>
                  <a:rPr lang="ko-KR" altLang="en-US" sz="2400" spc="-100" dirty="0" err="1">
                    <a:solidFill>
                      <a:srgbClr val="000000"/>
                    </a:solidFill>
                    <a:latin typeface="SpoqaHanSans-Regular"/>
                  </a:rPr>
                  <a:t>파드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)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의 관계가 </a:t>
                </a:r>
                <a:r>
                  <a:rPr lang="en-US" altLang="ko-KR" sz="2400" b="1" spc="-100" dirty="0">
                    <a:solidFill>
                      <a:srgbClr val="000000"/>
                    </a:solidFill>
                    <a:latin typeface="SpoqaHanSans-Regular"/>
                  </a:rPr>
                  <a:t>1:N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인 시스템에서의 </a:t>
                </a:r>
                <a:r>
                  <a:rPr lang="en-US" altLang="ko-KR" sz="2400" spc="-100" dirty="0" err="1">
                    <a:solidFill>
                      <a:srgbClr val="000000"/>
                    </a:solidFill>
                    <a:latin typeface="SpoqaHanSans-Regular"/>
                  </a:rPr>
                  <a:t>GraphSAGE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 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성능 비교</a:t>
                </a:r>
                <a:endParaRPr lang="en-US" altLang="ko-KR" sz="2400" spc="-100" dirty="0">
                  <a:solidFill>
                    <a:srgbClr val="000000"/>
                  </a:solidFill>
                  <a:latin typeface="SpoqaHanSans-Regular"/>
                </a:endParaRPr>
              </a:p>
              <a:p>
                <a:pPr marL="971550" lvl="1" indent="-514350">
                  <a:lnSpc>
                    <a:spcPct val="136119"/>
                  </a:lnSpc>
                  <a:buClr>
                    <a:srgbClr val="000000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학습 시간 비교 평가</a:t>
                </a:r>
                <a:endParaRPr lang="en-US" altLang="ko-KR" sz="2400" spc="-100" dirty="0">
                  <a:solidFill>
                    <a:srgbClr val="000000"/>
                  </a:solidFill>
                  <a:latin typeface="SpoqaHanSans-Regular"/>
                </a:endParaRPr>
              </a:p>
              <a:p>
                <a:pPr marL="971550" lvl="1" indent="-514350">
                  <a:lnSpc>
                    <a:spcPct val="136119"/>
                  </a:lnSpc>
                  <a:buClr>
                    <a:srgbClr val="000000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정확도 비교 평가는 수행하지 않음 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2400" i="1" spc="-1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∵</m:t>
                    </m:r>
                  </m:oMath>
                </a14:m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 실험 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1</a:t>
                </a:r>
                <a:r>
                  <a:rPr lang="ko-KR" altLang="en-US" sz="2400" spc="-100" dirty="0">
                    <a:solidFill>
                      <a:srgbClr val="000000"/>
                    </a:solidFill>
                    <a:latin typeface="SpoqaHanSans-Regular"/>
                  </a:rPr>
                  <a:t>과 동일한 결과</a:t>
                </a:r>
                <a:r>
                  <a:rPr lang="en-US" altLang="ko-KR" sz="2400" spc="-100" dirty="0">
                    <a:solidFill>
                      <a:srgbClr val="000000"/>
                    </a:solidFill>
                    <a:latin typeface="SpoqaHanSans-Regular"/>
                  </a:rPr>
                  <a:t>)</a:t>
                </a:r>
              </a:p>
            </p:txBody>
          </p:sp>
        </mc:Choice>
        <mc:Fallback>
          <p:sp>
            <p:nvSpPr>
              <p:cNvPr id="4" name="TextBox 4">
                <a:extLst>
                  <a:ext uri="{FF2B5EF4-FFF2-40B4-BE49-F238E27FC236}">
                    <a16:creationId xmlns:a16="http://schemas.microsoft.com/office/drawing/2014/main" id="{C30F87C9-D487-AF67-AB44-41CF6CC1D3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2435402"/>
                <a:ext cx="16230600" cy="3012898"/>
              </a:xfrm>
              <a:prstGeom prst="rect">
                <a:avLst/>
              </a:prstGeom>
              <a:blipFill>
                <a:blip r:embed="rId4"/>
                <a:stretch>
                  <a:fillRect l="-1165" t="-810" b="-364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직사각형 7">
            <a:extLst>
              <a:ext uri="{FF2B5EF4-FFF2-40B4-BE49-F238E27FC236}">
                <a16:creationId xmlns:a16="http://schemas.microsoft.com/office/drawing/2014/main" id="{F77E0883-D3A0-2597-4780-69A34201C8AF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25A6F0-9F9B-F783-71BE-54BB3631A957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29</a:t>
            </a:r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055C2E-6E7D-FC86-B0B4-B31D680772AA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CA76599-C949-DD60-A845-2695CF2BF670}"/>
              </a:ext>
            </a:extLst>
          </p:cNvPr>
          <p:cNvSpPr txBox="1"/>
          <p:nvPr/>
        </p:nvSpPr>
        <p:spPr>
          <a:xfrm>
            <a:off x="838200" y="1787941"/>
            <a:ext cx="2642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실험 방법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4D7362-1873-0362-A994-0F2E525A45E6}"/>
              </a:ext>
            </a:extLst>
          </p:cNvPr>
          <p:cNvSpPr txBox="1"/>
          <p:nvPr/>
        </p:nvSpPr>
        <p:spPr>
          <a:xfrm>
            <a:off x="838200" y="5941671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실험 평가 모델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프레임워크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A7442022-1A37-125A-306E-EA02B4481A3B}"/>
              </a:ext>
            </a:extLst>
          </p:cNvPr>
          <p:cNvSpPr txBox="1"/>
          <p:nvPr/>
        </p:nvSpPr>
        <p:spPr>
          <a:xfrm>
            <a:off x="990600" y="6497548"/>
            <a:ext cx="16230600" cy="301289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4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Local Storage(Existing):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로컬 스토리지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분산 모델 프레임워크</a:t>
            </a:r>
            <a:r>
              <a:rPr lang="ko-KR" altLang="en-US" sz="2400" b="1" spc="-100" dirty="0">
                <a:solidFill>
                  <a:srgbClr val="000000"/>
                </a:solidFill>
                <a:latin typeface="SpoqaHanSans-Regular"/>
              </a:rPr>
              <a:t> 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4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NFS(Existing)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NFS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분산 모델 프레임워크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400" b="1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HostPath</a:t>
            </a:r>
            <a:r>
              <a:rPr lang="en-US" altLang="ko-KR" sz="24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(K8s): 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K8s-HostPath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en-US" altLang="ko-KR" sz="24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latin typeface="SpoqaHanSans-Regular"/>
              </a:rPr>
              <a:t>분산 모델 프레임워크</a:t>
            </a:r>
            <a:endParaRPr lang="en-US" altLang="ko-KR" sz="2400" spc="-100" dirty="0">
              <a:solidFill>
                <a:srgbClr val="000000"/>
              </a:solidFill>
              <a:latin typeface="SpoqaHanSans-Regular"/>
            </a:endParaRPr>
          </a:p>
          <a:p>
            <a:pPr marL="514350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4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400" b="1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Ceph</a:t>
            </a:r>
            <a:r>
              <a:rPr lang="en-US" altLang="ko-KR" sz="24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(K8s): K8s-Ceph</a:t>
            </a:r>
            <a:r>
              <a:rPr lang="ko-KR" altLang="en-US" sz="24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400" b="1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en-US" altLang="ko-KR" sz="2400" b="1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400" b="1" spc="-100" dirty="0">
                <a:solidFill>
                  <a:srgbClr val="000000"/>
                </a:solidFill>
                <a:latin typeface="SpoqaHanSans-Regular"/>
              </a:rPr>
              <a:t>분산 모델 프레임워크</a:t>
            </a:r>
            <a:endParaRPr lang="en-US" altLang="ko-KR" sz="2400" b="1" spc="-100" dirty="0">
              <a:solidFill>
                <a:srgbClr val="000000"/>
              </a:solidFill>
              <a:latin typeface="SpoqaHanSans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22174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DFBC8E8-58D4-A714-90C3-A2461BD1399B}"/>
              </a:ext>
            </a:extLst>
          </p:cNvPr>
          <p:cNvSpPr/>
          <p:nvPr/>
        </p:nvSpPr>
        <p:spPr>
          <a:xfrm rot="16200000">
            <a:off x="7482381" y="-480519"/>
            <a:ext cx="3314700" cy="18296537"/>
          </a:xfrm>
          <a:custGeom>
            <a:avLst/>
            <a:gdLst>
              <a:gd name="connsiteX0" fmla="*/ 0 w 6438900"/>
              <a:gd name="connsiteY0" fmla="*/ 0 h 18288000"/>
              <a:gd name="connsiteX1" fmla="*/ 6438900 w 6438900"/>
              <a:gd name="connsiteY1" fmla="*/ 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4139045 w 6438900"/>
              <a:gd name="connsiteY1" fmla="*/ 49322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2809009 w 6438900"/>
              <a:gd name="connsiteY1" fmla="*/ 75230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1556895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3363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21789 h 18309789"/>
              <a:gd name="connsiteX1" fmla="*/ 3723410 w 6438900"/>
              <a:gd name="connsiteY1" fmla="*/ 0 h 18309789"/>
              <a:gd name="connsiteX2" fmla="*/ 6438900 w 6438900"/>
              <a:gd name="connsiteY2" fmla="*/ 18309789 h 18309789"/>
              <a:gd name="connsiteX3" fmla="*/ 0 w 6438900"/>
              <a:gd name="connsiteY3" fmla="*/ 18309789 h 18309789"/>
              <a:gd name="connsiteX4" fmla="*/ 0 w 6438900"/>
              <a:gd name="connsiteY4" fmla="*/ 21789 h 18309789"/>
              <a:gd name="connsiteX0" fmla="*/ 0 w 6438900"/>
              <a:gd name="connsiteY0" fmla="*/ 8537 h 18296537"/>
              <a:gd name="connsiteX1" fmla="*/ 3697667 w 6438900"/>
              <a:gd name="connsiteY1" fmla="*/ 0 h 18296537"/>
              <a:gd name="connsiteX2" fmla="*/ 6438900 w 6438900"/>
              <a:gd name="connsiteY2" fmla="*/ 18296537 h 18296537"/>
              <a:gd name="connsiteX3" fmla="*/ 0 w 6438900"/>
              <a:gd name="connsiteY3" fmla="*/ 18296537 h 18296537"/>
              <a:gd name="connsiteX4" fmla="*/ 0 w 6438900"/>
              <a:gd name="connsiteY4" fmla="*/ 8537 h 1829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18296537">
                <a:moveTo>
                  <a:pt x="0" y="8537"/>
                </a:moveTo>
                <a:lnTo>
                  <a:pt x="3697667" y="0"/>
                </a:lnTo>
                <a:lnTo>
                  <a:pt x="6438900" y="18296537"/>
                </a:lnTo>
                <a:lnTo>
                  <a:pt x="0" y="18296537"/>
                </a:lnTo>
                <a:lnTo>
                  <a:pt x="0" y="853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502E77FA-5A7E-5B55-B9F1-81B2953A8F5C}"/>
              </a:ext>
            </a:extLst>
          </p:cNvPr>
          <p:cNvSpPr txBox="1"/>
          <p:nvPr/>
        </p:nvSpPr>
        <p:spPr>
          <a:xfrm>
            <a:off x="1638300" y="1924628"/>
            <a:ext cx="3619500" cy="182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4400" b="0" i="0" u="none" strike="noStrike" spc="-100" dirty="0">
                <a:solidFill>
                  <a:schemeClr val="tx2"/>
                </a:solidFill>
                <a:latin typeface="SpoqaHanSans-Bold"/>
              </a:rPr>
              <a:t>01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3D9577B2-DB3F-3C6A-C6B2-2C5A863C4CF2}"/>
              </a:ext>
            </a:extLst>
          </p:cNvPr>
          <p:cNvSpPr txBox="1"/>
          <p:nvPr/>
        </p:nvSpPr>
        <p:spPr>
          <a:xfrm>
            <a:off x="2514600" y="1924628"/>
            <a:ext cx="5486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4400" b="0" i="0" u="none" strike="noStrike" spc="-100" dirty="0">
                <a:solidFill>
                  <a:schemeClr val="tx2"/>
                </a:solidFill>
                <a:ea typeface="SpoqaHanSans-Bold"/>
              </a:rPr>
              <a:t>연구 배경</a:t>
            </a:r>
            <a:endParaRPr lang="ko-KR" sz="44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B03CED2A-A7BF-306C-A8AD-D71BEF80EFC7}"/>
              </a:ext>
            </a:extLst>
          </p:cNvPr>
          <p:cNvSpPr txBox="1"/>
          <p:nvPr/>
        </p:nvSpPr>
        <p:spPr>
          <a:xfrm>
            <a:off x="2488045" y="2966028"/>
            <a:ext cx="54610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Graph Data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Graph Neural Network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b="0" i="0" u="none" strike="noStrike" spc="-100" dirty="0">
                <a:solidFill>
                  <a:srgbClr val="000000"/>
                </a:solidFill>
                <a:ea typeface="SpoqaHanSans-Regular"/>
              </a:rPr>
              <a:t>Distributed Training</a:t>
            </a: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EA384FC-A016-72D6-15A9-7F65EC86073A}"/>
              </a:ext>
            </a:extLst>
          </p:cNvPr>
          <p:cNvCxnSpPr>
            <a:cxnSpLocks/>
          </p:cNvCxnSpPr>
          <p:nvPr/>
        </p:nvCxnSpPr>
        <p:spPr>
          <a:xfrm>
            <a:off x="1600200" y="2781300"/>
            <a:ext cx="25908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8568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52453-5A24-12F6-8115-40F62FB6C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DEF1871-D333-B4F3-ADA1-A6CC7047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F6E6FFB4-6D25-C258-06DD-516983C1241D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실험 </a:t>
            </a:r>
            <a:r>
              <a:rPr lang="en-US" altLang="ko-KR" sz="4400" b="1" i="0" u="none" strike="noStrike" spc="-300" dirty="0">
                <a:solidFill>
                  <a:schemeClr val="tx2"/>
                </a:solidFill>
                <a:ea typeface="SpoqaHanSans-Bold"/>
              </a:rPr>
              <a:t>1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: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 노드와 프로세스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(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또는 </a:t>
            </a:r>
            <a:r>
              <a:rPr lang="ko-KR" altLang="en-US" sz="4400" b="1" spc="-300" dirty="0" err="1">
                <a:solidFill>
                  <a:schemeClr val="tx2"/>
                </a:solidFill>
                <a:ea typeface="SpoqaHanSans-Bold"/>
              </a:rPr>
              <a:t>파드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)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가 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1:1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관계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5EBF9C4D-F653-EE5F-38A9-DC655F0F6BE4}"/>
              </a:ext>
            </a:extLst>
          </p:cNvPr>
          <p:cNvSpPr txBox="1"/>
          <p:nvPr/>
        </p:nvSpPr>
        <p:spPr>
          <a:xfrm>
            <a:off x="914400" y="1181100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세 가지 데이터 셋으로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분류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반복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(Iteration),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에폭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(Epoch),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정확도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(Accuracy)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세 가지 지표에 대해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앞서 소개한 네 가지 프레임워크를 비교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ECEE1C-F654-69C3-A5E8-EB9BD936501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38D816-EF1F-2E18-A1B3-915045E99E15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30</a:t>
            </a:r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586ADD6-E506-A439-4A97-BDC19F58838B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D709B7D-3F82-2AF9-2103-BC32BDA89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3550167"/>
            <a:ext cx="6537160" cy="52255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A12A0F-064C-7862-6F3E-22CD7F18E3A2}"/>
              </a:ext>
            </a:extLst>
          </p:cNvPr>
          <p:cNvSpPr txBox="1"/>
          <p:nvPr/>
        </p:nvSpPr>
        <p:spPr>
          <a:xfrm>
            <a:off x="6438900" y="8905845"/>
            <a:ext cx="4479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Node</a:t>
            </a:r>
            <a:r>
              <a:rPr lang="ko-KR" altLang="en-US" sz="2000" dirty="0"/>
              <a:t> </a:t>
            </a:r>
            <a:r>
              <a:rPr lang="en-US" altLang="ko-KR" sz="2000" dirty="0"/>
              <a:t>4</a:t>
            </a:r>
            <a:r>
              <a:rPr lang="ko-KR" altLang="en-US" sz="2000" dirty="0"/>
              <a:t>대</a:t>
            </a:r>
            <a:r>
              <a:rPr lang="en-US" altLang="ko-KR" sz="2000" dirty="0"/>
              <a:t>, Partition 4</a:t>
            </a:r>
            <a:r>
              <a:rPr lang="ko-KR" altLang="en-US" sz="2000" dirty="0"/>
              <a:t>개 분산 학습 구조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618578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A3822-4921-C197-58C0-0FA1F6A57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A5687D9-FDF1-4595-AFC8-FD54F2335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6C695DF6-E966-D91F-2771-8ED89540DF47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Homogeneous Graph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학습 시간 비교 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55506A7-B91F-1F23-4A91-C60AC95487D2}"/>
              </a:ext>
            </a:extLst>
          </p:cNvPr>
          <p:cNvSpPr txBox="1"/>
          <p:nvPr/>
        </p:nvSpPr>
        <p:spPr>
          <a:xfrm>
            <a:off x="914400" y="1639492"/>
            <a:ext cx="16230600" cy="182739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반복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파티션 개수가 증가함에 따라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프로세스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(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또는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파드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)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간의 통신이 증가 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반복 단위의 학습 속도 증가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에폭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파티션 개수가 증가함에 따라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반복 횟수 감소 따라서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, </a:t>
            </a:r>
            <a:r>
              <a:rPr lang="ko-KR" altLang="en-US" sz="2600" b="1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에폭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학습 속도 감소 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분산 학습이 효율적으로 수행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기존 프레임워크와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K8s-Ceph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프레임워크의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성능 유사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</a:rPr>
              <a:t> </a:t>
            </a:r>
            <a:br>
              <a:rPr lang="en-US" altLang="ko-KR" sz="2800" spc="-100" dirty="0">
                <a:solidFill>
                  <a:srgbClr val="000000"/>
                </a:solidFill>
                <a:latin typeface="SpoqaHanSans-Regular"/>
              </a:rPr>
            </a:br>
            <a:r>
              <a:rPr lang="en-US" altLang="ko-KR" sz="2800" spc="-100" dirty="0">
                <a:solidFill>
                  <a:srgbClr val="000000"/>
                </a:solidFill>
                <a:latin typeface="SpoqaHanSans-Regular"/>
              </a:rPr>
              <a:t>	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E6B4E9-C26B-E456-965A-AB0EE4E67A5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FAAD84-2349-4649-687F-E82A8F58AA9B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31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2AC093B-3361-C37C-8AD4-263887C381C2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CA6DE1-3EF1-29AA-3CEE-E344A9DF1DAB}"/>
              </a:ext>
            </a:extLst>
          </p:cNvPr>
          <p:cNvSpPr txBox="1"/>
          <p:nvPr/>
        </p:nvSpPr>
        <p:spPr>
          <a:xfrm>
            <a:off x="6663571" y="9913579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실험 </a:t>
            </a:r>
            <a:r>
              <a:rPr lang="en-US" altLang="ko-KR" dirty="0"/>
              <a:t>1-1) Homogeneous Graph </a:t>
            </a:r>
            <a:r>
              <a:rPr lang="ko-KR" altLang="en-US" dirty="0"/>
              <a:t>학습 시간 비교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5EF81-B7B8-0E58-41C3-62BC5F9085DE}"/>
              </a:ext>
            </a:extLst>
          </p:cNvPr>
          <p:cNvSpPr txBox="1"/>
          <p:nvPr/>
        </p:nvSpPr>
        <p:spPr>
          <a:xfrm>
            <a:off x="822276" y="4858191"/>
            <a:ext cx="1597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Ogbn</a:t>
            </a:r>
            <a:r>
              <a:rPr lang="en-US" altLang="ko-KR" dirty="0"/>
              <a:t>-products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B55B46-7CCC-03CB-9D61-6CB6EC815295}"/>
              </a:ext>
            </a:extLst>
          </p:cNvPr>
          <p:cNvSpPr txBox="1"/>
          <p:nvPr/>
        </p:nvSpPr>
        <p:spPr>
          <a:xfrm>
            <a:off x="970666" y="8119663"/>
            <a:ext cx="130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Reddit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163479-0209-FA52-7B1E-8042717C719C}"/>
              </a:ext>
            </a:extLst>
          </p:cNvPr>
          <p:cNvSpPr txBox="1"/>
          <p:nvPr/>
        </p:nvSpPr>
        <p:spPr>
          <a:xfrm>
            <a:off x="5106032" y="9727168"/>
            <a:ext cx="130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Iteration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3B6E7-E812-4216-3244-185385EE7F64}"/>
              </a:ext>
            </a:extLst>
          </p:cNvPr>
          <p:cNvSpPr txBox="1"/>
          <p:nvPr/>
        </p:nvSpPr>
        <p:spPr>
          <a:xfrm>
            <a:off x="11761337" y="9727168"/>
            <a:ext cx="130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Epoch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2B9262-4FA6-692A-9302-6904D84F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825" y="3626919"/>
            <a:ext cx="6398078" cy="294267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B04BAAD-128A-A61D-42D9-64F2F15F5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6016" y="3626919"/>
            <a:ext cx="6398080" cy="294267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95FA05C-D5E0-34F4-D03C-93BBF7B11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9826" y="6796914"/>
            <a:ext cx="6394883" cy="29412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1D7166C-290B-325F-01E2-AAD827B41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9214" y="6798604"/>
            <a:ext cx="6394882" cy="294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933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7C8BC-2445-6EF2-3776-5905AB325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9AFE1B1-3AE0-0FAC-B554-47CCB9D7D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F1FF9B6-106F-16F4-EE69-2B42EBB37CF4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Heterogeneous Graph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학습 시간 비교 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48CAEF6-B439-DDEE-5801-795196AEDE15}"/>
              </a:ext>
            </a:extLst>
          </p:cNvPr>
          <p:cNvSpPr txBox="1"/>
          <p:nvPr/>
        </p:nvSpPr>
        <p:spPr>
          <a:xfrm>
            <a:off x="914400" y="1689100"/>
            <a:ext cx="16230600" cy="2463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반복의 학습 속도는 증가하지만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에폭의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학습 속도는 감소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분산 학습이 잘 수행됨을 확인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K8s-Ceph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프레임워크가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기존의 개선점을 해결하면서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,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유사한 성능을 보임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EE3ED66-4F75-3B5A-C5BF-7BAED74C9FB5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6188E3-DC6A-6990-CA20-E2131C31C953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32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5D20A8-C86C-1803-2D09-DE77CACAD859}"/>
              </a:ext>
            </a:extLst>
          </p:cNvPr>
          <p:cNvSpPr txBox="1"/>
          <p:nvPr/>
        </p:nvSpPr>
        <p:spPr>
          <a:xfrm>
            <a:off x="4331208" y="3961367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Iteration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619D9A-EE6F-1F6C-2466-C411129794EA}"/>
              </a:ext>
            </a:extLst>
          </p:cNvPr>
          <p:cNvSpPr txBox="1"/>
          <p:nvPr/>
        </p:nvSpPr>
        <p:spPr>
          <a:xfrm>
            <a:off x="12179808" y="3961367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Epoch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1C9315D-270C-7B38-50FC-B7EBA93351B6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AADF59-97DF-BEC9-492D-8E7CF9C8646B}"/>
              </a:ext>
            </a:extLst>
          </p:cNvPr>
          <p:cNvSpPr txBox="1"/>
          <p:nvPr/>
        </p:nvSpPr>
        <p:spPr>
          <a:xfrm>
            <a:off x="6096000" y="8206707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실험 </a:t>
            </a:r>
            <a:r>
              <a:rPr lang="en-US" altLang="ko-KR" dirty="0"/>
              <a:t>1-2) Heterogeneous Graph </a:t>
            </a:r>
            <a:r>
              <a:rPr lang="ko-KR" altLang="en-US" dirty="0"/>
              <a:t>학습 시간 비교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D4C63DD-7410-5C8B-AD2D-362EAA0D0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4330699"/>
            <a:ext cx="7467600" cy="34315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1920DDF-86EC-1314-9DAD-6C95AE6EE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4330699"/>
            <a:ext cx="7467600" cy="343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9214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80E7A-E230-1DF1-6522-1AF20FE2C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60B0030-D5A0-3197-177B-99D03B654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062274AD-FD48-154B-6615-0E33C1032B22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4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정확도 비교 실험</a:t>
            </a:r>
            <a:endParaRPr lang="ko-KR" sz="50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D892B27-8AC2-3E26-1E5B-0A4B125DFCC9}"/>
              </a:ext>
            </a:extLst>
          </p:cNvPr>
          <p:cNvSpPr txBox="1"/>
          <p:nvPr/>
        </p:nvSpPr>
        <p:spPr>
          <a:xfrm>
            <a:off x="914400" y="1722993"/>
            <a:ext cx="16230600" cy="227750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latin typeface="SpoqaHanSans-Regular"/>
              </a:rPr>
              <a:t>파티션 개수 증가할수록 각 노드가  활용가능한 데이터 수 감소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600" b="1" spc="-100" dirty="0">
                <a:latin typeface="SpoqaHanSans-Regular"/>
                <a:sym typeface="Wingdings" panose="05000000000000000000" pitchFamily="2" charset="2"/>
              </a:rPr>
              <a:t>데이터 손실로 인한 정확도 소폭 하락</a:t>
            </a:r>
            <a:endParaRPr lang="en-US" altLang="ko-KR" sz="2600" b="1" spc="-100" dirty="0"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</a:rPr>
              <a:t>K8s-Ceph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프레임워크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와 기존 분산 프레임워크에 따른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정확도 차이는 없음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DCD7FFC-3595-B613-893B-0690A6172864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696E13-A71B-4D65-C969-159A59081282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33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A77500-BF35-D4B7-F1A1-80688783BDBD}"/>
              </a:ext>
            </a:extLst>
          </p:cNvPr>
          <p:cNvSpPr txBox="1"/>
          <p:nvPr/>
        </p:nvSpPr>
        <p:spPr>
          <a:xfrm>
            <a:off x="2286000" y="7517368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Ogbn</a:t>
            </a:r>
            <a:r>
              <a:rPr lang="en-US" altLang="ko-KR" dirty="0"/>
              <a:t>-products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C28D15-1D1D-7A4F-CB3D-4676E71FDEA5}"/>
              </a:ext>
            </a:extLst>
          </p:cNvPr>
          <p:cNvSpPr txBox="1"/>
          <p:nvPr/>
        </p:nvSpPr>
        <p:spPr>
          <a:xfrm>
            <a:off x="8305077" y="7517368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Reddit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40B11F-AFC5-600A-8159-3D8D35F0403A}"/>
              </a:ext>
            </a:extLst>
          </p:cNvPr>
          <p:cNvSpPr txBox="1"/>
          <p:nvPr/>
        </p:nvSpPr>
        <p:spPr>
          <a:xfrm>
            <a:off x="14160474" y="7517368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Ogbn</a:t>
            </a:r>
            <a:r>
              <a:rPr lang="en-US" altLang="ko-KR" dirty="0"/>
              <a:t>-mag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DCD7C8-D3DB-67AE-67E7-194682391BE4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892CA5A-06F9-B7D6-E6FB-61C123886BA8}"/>
              </a:ext>
            </a:extLst>
          </p:cNvPr>
          <p:cNvSpPr txBox="1"/>
          <p:nvPr/>
        </p:nvSpPr>
        <p:spPr>
          <a:xfrm>
            <a:off x="5983416" y="7954407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실험 </a:t>
            </a:r>
            <a:r>
              <a:rPr lang="en-US" altLang="ko-KR" dirty="0"/>
              <a:t>1-3) </a:t>
            </a:r>
            <a:r>
              <a:rPr lang="en-US" altLang="ko-KR" dirty="0" err="1"/>
              <a:t>GraphSAGE</a:t>
            </a:r>
            <a:r>
              <a:rPr lang="en-US" altLang="ko-KR" dirty="0"/>
              <a:t> </a:t>
            </a:r>
            <a:r>
              <a:rPr lang="ko-KR" altLang="en-US" dirty="0"/>
              <a:t>분산 학습 정확도 비교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BFA472D-34BF-8FA6-3526-FE21B673E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4321730"/>
            <a:ext cx="5886819" cy="316923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5971DB0-BE56-7E65-B0AC-1F811193A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3416" y="4305388"/>
            <a:ext cx="5886819" cy="317689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FBDEE5F-226E-1A6C-3C24-75A38ACA3F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27016" y="4305300"/>
            <a:ext cx="5918833" cy="318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2215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68403-D856-4EC7-1200-B863E9988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B76BD3B-89E1-6A14-727E-31CFC4526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913DC896-082E-DF01-F78C-615AEECFFC42}"/>
              </a:ext>
            </a:extLst>
          </p:cNvPr>
          <p:cNvSpPr txBox="1"/>
          <p:nvPr/>
        </p:nvSpPr>
        <p:spPr>
          <a:xfrm>
            <a:off x="762000" y="711677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실험 </a:t>
            </a:r>
            <a:r>
              <a:rPr lang="en-US" altLang="ko-KR" sz="4400" b="1" i="0" u="none" strike="noStrike" spc="-300" dirty="0">
                <a:solidFill>
                  <a:schemeClr val="tx2"/>
                </a:solidFill>
                <a:ea typeface="SpoqaHanSans-Bold"/>
              </a:rPr>
              <a:t>2:</a:t>
            </a: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노드와 프로세스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(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또는 </a:t>
            </a:r>
            <a:r>
              <a:rPr lang="ko-KR" altLang="en-US" sz="4400" b="1" spc="-300" dirty="0" err="1">
                <a:solidFill>
                  <a:schemeClr val="tx2"/>
                </a:solidFill>
                <a:ea typeface="SpoqaHanSans-Bold"/>
              </a:rPr>
              <a:t>파드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)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가 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1:N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관계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4F781C3-02ED-389D-3930-F2EC31772534}"/>
              </a:ext>
            </a:extLst>
          </p:cNvPr>
          <p:cNvSpPr txBox="1"/>
          <p:nvPr/>
        </p:nvSpPr>
        <p:spPr>
          <a:xfrm>
            <a:off x="914400" y="1850532"/>
            <a:ext cx="16230600" cy="160970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노드의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개수가 각각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2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대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4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대 일 때 파티션 개수에 따른 학습 성능 비교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정확도 지표의 경우 실험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1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과 동일한 결과를 보이기에 생략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047618A-DB94-9F9E-5C9F-4FD66D4A4BF2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C2DB5-6E0E-E2D4-21B6-366EDAE1CACD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34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2289941-51BF-0575-2843-18B3CBB03A75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1D54AE25-E97A-F004-CF49-F0C12038DD26}"/>
              </a:ext>
            </a:extLst>
          </p:cNvPr>
          <p:cNvSpPr/>
          <p:nvPr/>
        </p:nvSpPr>
        <p:spPr>
          <a:xfrm>
            <a:off x="3522964" y="4261950"/>
            <a:ext cx="5137514" cy="4165637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5FAA547B-9600-D76E-7853-755445C03BD1}"/>
              </a:ext>
            </a:extLst>
          </p:cNvPr>
          <p:cNvSpPr/>
          <p:nvPr/>
        </p:nvSpPr>
        <p:spPr>
          <a:xfrm>
            <a:off x="3842539" y="4709529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07A07DC-879D-9788-01FA-3B0CF28CA440}"/>
              </a:ext>
            </a:extLst>
          </p:cNvPr>
          <p:cNvSpPr txBox="1"/>
          <p:nvPr/>
        </p:nvSpPr>
        <p:spPr>
          <a:xfrm>
            <a:off x="4344528" y="4555997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0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원통형 53">
            <a:extLst>
              <a:ext uri="{FF2B5EF4-FFF2-40B4-BE49-F238E27FC236}">
                <a16:creationId xmlns:a16="http://schemas.microsoft.com/office/drawing/2014/main" id="{EE71BC39-B943-5368-0FBF-0A86F5FD404A}"/>
              </a:ext>
            </a:extLst>
          </p:cNvPr>
          <p:cNvSpPr/>
          <p:nvPr/>
        </p:nvSpPr>
        <p:spPr>
          <a:xfrm>
            <a:off x="4153158" y="5132970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0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76144B65-DC55-FA92-AF77-1C1B6FCE0E40}"/>
              </a:ext>
            </a:extLst>
          </p:cNvPr>
          <p:cNvSpPr/>
          <p:nvPr/>
        </p:nvSpPr>
        <p:spPr>
          <a:xfrm>
            <a:off x="6257951" y="4709529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1ECA731-4512-989C-3ADC-005DF9444370}"/>
              </a:ext>
            </a:extLst>
          </p:cNvPr>
          <p:cNvSpPr txBox="1"/>
          <p:nvPr/>
        </p:nvSpPr>
        <p:spPr>
          <a:xfrm>
            <a:off x="6759940" y="4555997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1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원통형 56">
            <a:extLst>
              <a:ext uri="{FF2B5EF4-FFF2-40B4-BE49-F238E27FC236}">
                <a16:creationId xmlns:a16="http://schemas.microsoft.com/office/drawing/2014/main" id="{F3059A81-913C-ABF4-741D-4120B36ECC69}"/>
              </a:ext>
            </a:extLst>
          </p:cNvPr>
          <p:cNvSpPr/>
          <p:nvPr/>
        </p:nvSpPr>
        <p:spPr>
          <a:xfrm>
            <a:off x="6597119" y="5128268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1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C6B87847-6BF1-DFB4-61DD-E04D8DF39903}"/>
              </a:ext>
            </a:extLst>
          </p:cNvPr>
          <p:cNvSpPr/>
          <p:nvPr/>
        </p:nvSpPr>
        <p:spPr>
          <a:xfrm>
            <a:off x="3842539" y="6660627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6C3A606-9095-5D13-EE5B-CE13563D50D7}"/>
              </a:ext>
            </a:extLst>
          </p:cNvPr>
          <p:cNvSpPr txBox="1"/>
          <p:nvPr/>
        </p:nvSpPr>
        <p:spPr>
          <a:xfrm>
            <a:off x="4344528" y="6507095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2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원통형 59">
            <a:extLst>
              <a:ext uri="{FF2B5EF4-FFF2-40B4-BE49-F238E27FC236}">
                <a16:creationId xmlns:a16="http://schemas.microsoft.com/office/drawing/2014/main" id="{E700A93B-09C3-193B-12CB-9D7FA7B876CE}"/>
              </a:ext>
            </a:extLst>
          </p:cNvPr>
          <p:cNvSpPr/>
          <p:nvPr/>
        </p:nvSpPr>
        <p:spPr>
          <a:xfrm>
            <a:off x="4166440" y="7097550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2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B215445A-C96A-E80A-2571-A2E2D2CF949D}"/>
              </a:ext>
            </a:extLst>
          </p:cNvPr>
          <p:cNvSpPr/>
          <p:nvPr/>
        </p:nvSpPr>
        <p:spPr>
          <a:xfrm>
            <a:off x="6260090" y="6665075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6C3B97F-24C7-EC36-5C94-805709C95B29}"/>
              </a:ext>
            </a:extLst>
          </p:cNvPr>
          <p:cNvSpPr txBox="1"/>
          <p:nvPr/>
        </p:nvSpPr>
        <p:spPr>
          <a:xfrm>
            <a:off x="6762079" y="6511543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3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3" name="원통형 62">
            <a:extLst>
              <a:ext uri="{FF2B5EF4-FFF2-40B4-BE49-F238E27FC236}">
                <a16:creationId xmlns:a16="http://schemas.microsoft.com/office/drawing/2014/main" id="{5433F6A1-ECCA-6387-BB26-EAEF643CDEAF}"/>
              </a:ext>
            </a:extLst>
          </p:cNvPr>
          <p:cNvSpPr/>
          <p:nvPr/>
        </p:nvSpPr>
        <p:spPr>
          <a:xfrm>
            <a:off x="6568823" y="7083814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3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C4D679A-9FB1-0138-DC06-727E66A78317}"/>
              </a:ext>
            </a:extLst>
          </p:cNvPr>
          <p:cNvCxnSpPr>
            <a:cxnSpLocks/>
            <a:stCxn id="52" idx="3"/>
            <a:endCxn id="55" idx="1"/>
          </p:cNvCxnSpPr>
          <p:nvPr/>
        </p:nvCxnSpPr>
        <p:spPr>
          <a:xfrm>
            <a:off x="5897911" y="5403880"/>
            <a:ext cx="360040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21A332AA-E0D5-3EC1-872D-82CF9C0C887D}"/>
              </a:ext>
            </a:extLst>
          </p:cNvPr>
          <p:cNvCxnSpPr>
            <a:cxnSpLocks/>
            <a:stCxn id="62" idx="0"/>
            <a:endCxn id="55" idx="2"/>
          </p:cNvCxnSpPr>
          <p:nvPr/>
        </p:nvCxnSpPr>
        <p:spPr>
          <a:xfrm flipV="1">
            <a:off x="7285637" y="6098230"/>
            <a:ext cx="0" cy="413313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14C97DA-9FEE-56C4-7918-D71032CBC812}"/>
              </a:ext>
            </a:extLst>
          </p:cNvPr>
          <p:cNvCxnSpPr>
            <a:cxnSpLocks/>
            <a:stCxn id="52" idx="2"/>
            <a:endCxn id="59" idx="0"/>
          </p:cNvCxnSpPr>
          <p:nvPr/>
        </p:nvCxnSpPr>
        <p:spPr>
          <a:xfrm flipH="1">
            <a:off x="4868086" y="6098230"/>
            <a:ext cx="2139" cy="408865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B17A2071-2E7F-36BD-509D-0E26D988786E}"/>
              </a:ext>
            </a:extLst>
          </p:cNvPr>
          <p:cNvCxnSpPr>
            <a:cxnSpLocks/>
            <a:stCxn id="58" idx="3"/>
            <a:endCxn id="61" idx="1"/>
          </p:cNvCxnSpPr>
          <p:nvPr/>
        </p:nvCxnSpPr>
        <p:spPr>
          <a:xfrm>
            <a:off x="5897911" y="7354978"/>
            <a:ext cx="362179" cy="4448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3CEEF98E-AC0E-4C74-1104-1EF8CAA30870}"/>
              </a:ext>
            </a:extLst>
          </p:cNvPr>
          <p:cNvCxnSpPr>
            <a:cxnSpLocks/>
          </p:cNvCxnSpPr>
          <p:nvPr/>
        </p:nvCxnSpPr>
        <p:spPr>
          <a:xfrm>
            <a:off x="5895772" y="6093784"/>
            <a:ext cx="383139" cy="56683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8D701654-4117-626E-2549-A046A3317C58}"/>
              </a:ext>
            </a:extLst>
          </p:cNvPr>
          <p:cNvCxnSpPr>
            <a:cxnSpLocks/>
          </p:cNvCxnSpPr>
          <p:nvPr/>
        </p:nvCxnSpPr>
        <p:spPr>
          <a:xfrm flipH="1">
            <a:off x="5895772" y="6098230"/>
            <a:ext cx="383139" cy="562393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0BBCDC9-B354-A942-B42C-46C042449BE1}"/>
              </a:ext>
            </a:extLst>
          </p:cNvPr>
          <p:cNvSpPr/>
          <p:nvPr/>
        </p:nvSpPr>
        <p:spPr>
          <a:xfrm>
            <a:off x="9560312" y="4261950"/>
            <a:ext cx="5137514" cy="4165637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DF67A28A-DF3F-0D15-868A-446CBAECF4EE}"/>
              </a:ext>
            </a:extLst>
          </p:cNvPr>
          <p:cNvSpPr/>
          <p:nvPr/>
        </p:nvSpPr>
        <p:spPr>
          <a:xfrm>
            <a:off x="9879887" y="4709529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5D7CC90-7096-525B-ACA4-FE2EEE4E1B82}"/>
              </a:ext>
            </a:extLst>
          </p:cNvPr>
          <p:cNvSpPr txBox="1"/>
          <p:nvPr/>
        </p:nvSpPr>
        <p:spPr>
          <a:xfrm>
            <a:off x="10381876" y="4555997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4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3" name="원통형 72">
            <a:extLst>
              <a:ext uri="{FF2B5EF4-FFF2-40B4-BE49-F238E27FC236}">
                <a16:creationId xmlns:a16="http://schemas.microsoft.com/office/drawing/2014/main" id="{5FD2C05F-6592-7317-E6FA-BB8E6A24C4CF}"/>
              </a:ext>
            </a:extLst>
          </p:cNvPr>
          <p:cNvSpPr/>
          <p:nvPr/>
        </p:nvSpPr>
        <p:spPr>
          <a:xfrm>
            <a:off x="10190506" y="5132970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4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DAC715C9-3560-1E56-2956-8CF811A9A6A4}"/>
              </a:ext>
            </a:extLst>
          </p:cNvPr>
          <p:cNvSpPr/>
          <p:nvPr/>
        </p:nvSpPr>
        <p:spPr>
          <a:xfrm>
            <a:off x="12295299" y="4709529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1BAE25-CA80-F54F-0CAC-5124C946973F}"/>
              </a:ext>
            </a:extLst>
          </p:cNvPr>
          <p:cNvSpPr txBox="1"/>
          <p:nvPr/>
        </p:nvSpPr>
        <p:spPr>
          <a:xfrm>
            <a:off x="12797288" y="4555997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5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6" name="원통형 75">
            <a:extLst>
              <a:ext uri="{FF2B5EF4-FFF2-40B4-BE49-F238E27FC236}">
                <a16:creationId xmlns:a16="http://schemas.microsoft.com/office/drawing/2014/main" id="{8C460A8C-7ED9-3722-2A52-8EF47A41054B}"/>
              </a:ext>
            </a:extLst>
          </p:cNvPr>
          <p:cNvSpPr/>
          <p:nvPr/>
        </p:nvSpPr>
        <p:spPr>
          <a:xfrm>
            <a:off x="12634467" y="5128268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5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4D9B9A75-2912-DB37-75E5-037AC6770040}"/>
              </a:ext>
            </a:extLst>
          </p:cNvPr>
          <p:cNvSpPr/>
          <p:nvPr/>
        </p:nvSpPr>
        <p:spPr>
          <a:xfrm>
            <a:off x="9879887" y="6660627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3EEE7E2-4D39-3F41-99A7-CCE99B2821BA}"/>
              </a:ext>
            </a:extLst>
          </p:cNvPr>
          <p:cNvSpPr txBox="1"/>
          <p:nvPr/>
        </p:nvSpPr>
        <p:spPr>
          <a:xfrm>
            <a:off x="10381876" y="6507095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6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원통형 78">
            <a:extLst>
              <a:ext uri="{FF2B5EF4-FFF2-40B4-BE49-F238E27FC236}">
                <a16:creationId xmlns:a16="http://schemas.microsoft.com/office/drawing/2014/main" id="{9E0D4D62-003E-6CD3-31AA-AD9FFF66CC53}"/>
              </a:ext>
            </a:extLst>
          </p:cNvPr>
          <p:cNvSpPr/>
          <p:nvPr/>
        </p:nvSpPr>
        <p:spPr>
          <a:xfrm>
            <a:off x="10203788" y="7097550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6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5BFE4946-FE05-4313-4FE6-7ECDA42B0D60}"/>
              </a:ext>
            </a:extLst>
          </p:cNvPr>
          <p:cNvSpPr/>
          <p:nvPr/>
        </p:nvSpPr>
        <p:spPr>
          <a:xfrm>
            <a:off x="12297438" y="6665075"/>
            <a:ext cx="2055372" cy="1388701"/>
          </a:xfrm>
          <a:prstGeom prst="roundRect">
            <a:avLst>
              <a:gd name="adj" fmla="val 8431"/>
            </a:avLst>
          </a:pr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2D1F4E-111E-B77F-28A4-15AD27C0A19B}"/>
              </a:ext>
            </a:extLst>
          </p:cNvPr>
          <p:cNvSpPr txBox="1"/>
          <p:nvPr/>
        </p:nvSpPr>
        <p:spPr>
          <a:xfrm>
            <a:off x="12799427" y="6516969"/>
            <a:ext cx="1047115" cy="338554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 7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2" name="원통형 81">
            <a:extLst>
              <a:ext uri="{FF2B5EF4-FFF2-40B4-BE49-F238E27FC236}">
                <a16:creationId xmlns:a16="http://schemas.microsoft.com/office/drawing/2014/main" id="{E57ADB5F-F17C-3D9A-4E86-D43CBC86CA79}"/>
              </a:ext>
            </a:extLst>
          </p:cNvPr>
          <p:cNvSpPr/>
          <p:nvPr/>
        </p:nvSpPr>
        <p:spPr>
          <a:xfrm>
            <a:off x="12606171" y="7083814"/>
            <a:ext cx="1419967" cy="660055"/>
          </a:xfrm>
          <a:prstGeom prst="can">
            <a:avLst/>
          </a:prstGeom>
          <a:solidFill>
            <a:sysClr val="window" lastClr="FFFFFF">
              <a:lumMod val="75000"/>
            </a:sysClr>
          </a:solidFill>
          <a:ln w="25400" cap="flat" cmpd="sng" algn="ctr">
            <a:solidFill>
              <a:sysClr val="window" lastClr="FFFFFF">
                <a:lumMod val="8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Partition 7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B1092690-8300-72B1-4C5E-561A0146C936}"/>
              </a:ext>
            </a:extLst>
          </p:cNvPr>
          <p:cNvCxnSpPr>
            <a:cxnSpLocks/>
            <a:stCxn id="71" idx="3"/>
            <a:endCxn id="74" idx="1"/>
          </p:cNvCxnSpPr>
          <p:nvPr/>
        </p:nvCxnSpPr>
        <p:spPr>
          <a:xfrm>
            <a:off x="11935259" y="5403880"/>
            <a:ext cx="360040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A9EE7121-D8A3-2829-1E09-3F86466251C0}"/>
              </a:ext>
            </a:extLst>
          </p:cNvPr>
          <p:cNvCxnSpPr>
            <a:cxnSpLocks/>
            <a:stCxn id="81" idx="0"/>
            <a:endCxn id="74" idx="2"/>
          </p:cNvCxnSpPr>
          <p:nvPr/>
        </p:nvCxnSpPr>
        <p:spPr>
          <a:xfrm flipV="1">
            <a:off x="13322985" y="6098230"/>
            <a:ext cx="0" cy="41873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F8C5CB3F-831F-B7B7-4E05-AFCE9046ECAC}"/>
              </a:ext>
            </a:extLst>
          </p:cNvPr>
          <p:cNvCxnSpPr>
            <a:cxnSpLocks/>
            <a:stCxn id="71" idx="2"/>
            <a:endCxn id="78" idx="0"/>
          </p:cNvCxnSpPr>
          <p:nvPr/>
        </p:nvCxnSpPr>
        <p:spPr>
          <a:xfrm flipH="1">
            <a:off x="10905434" y="6098230"/>
            <a:ext cx="2139" cy="408865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F6CF205A-9A4B-2E88-36D5-2D3E5D458F9F}"/>
              </a:ext>
            </a:extLst>
          </p:cNvPr>
          <p:cNvCxnSpPr>
            <a:cxnSpLocks/>
            <a:stCxn id="77" idx="3"/>
            <a:endCxn id="80" idx="1"/>
          </p:cNvCxnSpPr>
          <p:nvPr/>
        </p:nvCxnSpPr>
        <p:spPr>
          <a:xfrm>
            <a:off x="11935259" y="7354978"/>
            <a:ext cx="362179" cy="4448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87236B4D-D5F9-E0EF-F3F4-09C17B95E1C7}"/>
              </a:ext>
            </a:extLst>
          </p:cNvPr>
          <p:cNvCxnSpPr>
            <a:cxnSpLocks/>
          </p:cNvCxnSpPr>
          <p:nvPr/>
        </p:nvCxnSpPr>
        <p:spPr>
          <a:xfrm>
            <a:off x="11933120" y="6093784"/>
            <a:ext cx="383139" cy="56683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650FF8F2-3A76-62FE-F3E0-6008FC6966B2}"/>
              </a:ext>
            </a:extLst>
          </p:cNvPr>
          <p:cNvCxnSpPr>
            <a:cxnSpLocks/>
          </p:cNvCxnSpPr>
          <p:nvPr/>
        </p:nvCxnSpPr>
        <p:spPr>
          <a:xfrm flipH="1">
            <a:off x="11933120" y="6098230"/>
            <a:ext cx="383139" cy="562393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63AA7C5D-852A-E164-D674-74764C11BF4D}"/>
              </a:ext>
            </a:extLst>
          </p:cNvPr>
          <p:cNvCxnSpPr>
            <a:cxnSpLocks/>
            <a:stCxn id="51" idx="3"/>
            <a:endCxn id="70" idx="1"/>
          </p:cNvCxnSpPr>
          <p:nvPr/>
        </p:nvCxnSpPr>
        <p:spPr>
          <a:xfrm>
            <a:off x="8660478" y="6344769"/>
            <a:ext cx="899834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A20506EF-2C02-3422-4AC2-F875B644C125}"/>
              </a:ext>
            </a:extLst>
          </p:cNvPr>
          <p:cNvSpPr txBox="1"/>
          <p:nvPr/>
        </p:nvSpPr>
        <p:spPr>
          <a:xfrm>
            <a:off x="5199269" y="4077284"/>
            <a:ext cx="1757324" cy="369332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Master-Worker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D12B9F5-8E36-35CA-AE67-24529C616100}"/>
              </a:ext>
            </a:extLst>
          </p:cNvPr>
          <p:cNvSpPr txBox="1"/>
          <p:nvPr/>
        </p:nvSpPr>
        <p:spPr>
          <a:xfrm>
            <a:off x="11610473" y="4077284"/>
            <a:ext cx="1071238" cy="369332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50" b="1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</a:rPr>
              <a:t>Worker 1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24DF505-77FF-060C-614D-473F6BBDD3D4}"/>
              </a:ext>
            </a:extLst>
          </p:cNvPr>
          <p:cNvSpPr txBox="1"/>
          <p:nvPr/>
        </p:nvSpPr>
        <p:spPr>
          <a:xfrm>
            <a:off x="6972578" y="8675111"/>
            <a:ext cx="518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Node</a:t>
            </a:r>
            <a:r>
              <a:rPr lang="ko-KR" altLang="en-US" sz="2000" dirty="0"/>
              <a:t> </a:t>
            </a:r>
            <a:r>
              <a:rPr lang="en-US" altLang="ko-KR" sz="2000" dirty="0"/>
              <a:t>2</a:t>
            </a:r>
            <a:r>
              <a:rPr lang="ko-KR" altLang="en-US" sz="2000" dirty="0"/>
              <a:t>대</a:t>
            </a:r>
            <a:r>
              <a:rPr lang="en-US" altLang="ko-KR" sz="2000" dirty="0"/>
              <a:t>, Partition 8</a:t>
            </a:r>
            <a:r>
              <a:rPr lang="ko-KR" altLang="en-US" sz="2000" dirty="0"/>
              <a:t>개 분산 학습 구조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638325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5238D-0753-A8A3-F40E-2D245430B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101AA37-AA20-D3E2-E675-50EEE5A7C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36E8F701-0E41-7624-27CA-EB80D611C748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분산 학습 시간 비교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25AD3A4-289A-0175-DC42-2AF94C0B6A59}"/>
              </a:ext>
            </a:extLst>
          </p:cNvPr>
          <p:cNvSpPr txBox="1"/>
          <p:nvPr/>
        </p:nvSpPr>
        <p:spPr>
          <a:xfrm>
            <a:off x="914400" y="1790700"/>
            <a:ext cx="16230600" cy="220979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파티션 개수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&gt;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노드 개수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K8s-Ceph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프레임워크의 성능이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 최대 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</a:rPr>
              <a:t>36.26%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향상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dirty="0" err="1"/>
              <a:t>쿠버네티스가</a:t>
            </a:r>
            <a:r>
              <a:rPr lang="ko-KR" altLang="en-US" sz="2600" dirty="0"/>
              <a:t> </a:t>
            </a:r>
            <a:r>
              <a:rPr lang="ko-KR" altLang="en-US" sz="2600" dirty="0" err="1"/>
              <a:t>파드를</a:t>
            </a:r>
            <a:r>
              <a:rPr lang="ko-KR" altLang="en-US" sz="2600" dirty="0"/>
              <a:t> 통해 프로세스를 격리하고 독립적으로 실행되도록 함으로써</a:t>
            </a:r>
            <a:r>
              <a:rPr lang="ko-KR" altLang="en-US" sz="2600" b="1" dirty="0">
                <a:solidFill>
                  <a:srgbClr val="FF0000"/>
                </a:solidFill>
              </a:rPr>
              <a:t> </a:t>
            </a:r>
            <a:r>
              <a:rPr lang="ko-KR" altLang="en-US" sz="2600" b="1" dirty="0"/>
              <a:t>리소스 활용 최적화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464597C-BE6D-F549-08D3-D72A9BD8FC2A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BC2D8-C790-E962-073E-3049A194FEA9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35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43E7CA-6AD2-30F2-EB3E-1ACE7D727AEB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9F1992-F197-45FA-F9F2-17CDE6BBA5E7}"/>
              </a:ext>
            </a:extLst>
          </p:cNvPr>
          <p:cNvSpPr txBox="1"/>
          <p:nvPr/>
        </p:nvSpPr>
        <p:spPr>
          <a:xfrm>
            <a:off x="706879" y="6441837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Reddit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0984B9-35D9-2A09-FED4-4794DFADC704}"/>
              </a:ext>
            </a:extLst>
          </p:cNvPr>
          <p:cNvSpPr txBox="1"/>
          <p:nvPr/>
        </p:nvSpPr>
        <p:spPr>
          <a:xfrm>
            <a:off x="4938879" y="4107974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 of Nodes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4B5702-C303-42ED-27BB-0B760F081955}"/>
              </a:ext>
            </a:extLst>
          </p:cNvPr>
          <p:cNvSpPr txBox="1"/>
          <p:nvPr/>
        </p:nvSpPr>
        <p:spPr>
          <a:xfrm>
            <a:off x="12019269" y="4081690"/>
            <a:ext cx="170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4 of Nodes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98B20A-5C6A-5F9C-14D3-4C4BD8B427DA}"/>
              </a:ext>
            </a:extLst>
          </p:cNvPr>
          <p:cNvSpPr txBox="1"/>
          <p:nvPr/>
        </p:nvSpPr>
        <p:spPr>
          <a:xfrm>
            <a:off x="6019800" y="9067842"/>
            <a:ext cx="673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실험 </a:t>
            </a:r>
            <a:r>
              <a:rPr lang="en-US" altLang="ko-KR" dirty="0"/>
              <a:t>2-1) </a:t>
            </a:r>
            <a:r>
              <a:rPr lang="ko-KR" altLang="en-US" dirty="0"/>
              <a:t>파티션 개수 </a:t>
            </a:r>
            <a:r>
              <a:rPr lang="en-US" altLang="ko-KR" dirty="0"/>
              <a:t>&gt; </a:t>
            </a:r>
            <a:r>
              <a:rPr lang="ko-KR" altLang="en-US" dirty="0"/>
              <a:t>노드 개수 시스템의 분산 학습 시간 비교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E032B26-2215-3444-4121-3D9754DFA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171" y="4477306"/>
            <a:ext cx="7426200" cy="429839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41439C7-9DDF-1713-81B6-8C6978474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1271" y="4477306"/>
            <a:ext cx="5696780" cy="429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220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5E665-F183-4C4A-CFB6-A05E419E8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ADFF9CF-4DD7-779A-3851-151BC1499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537F05B3-1556-1067-52F8-1B1C14E166E8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Context Switch</a:t>
            </a:r>
            <a:r>
              <a:rPr lang="en-US" altLang="ko-KR" sz="4400" b="1" spc="-300" dirty="0">
                <a:solidFill>
                  <a:schemeClr val="tx2"/>
                </a:solidFill>
                <a:ea typeface="SpoqaHanSans-Bold"/>
              </a:rPr>
              <a:t> </a:t>
            </a:r>
            <a:r>
              <a:rPr lang="ko-KR" altLang="en-US" sz="4400" b="1" spc="-300" dirty="0">
                <a:solidFill>
                  <a:schemeClr val="tx2"/>
                </a:solidFill>
                <a:ea typeface="SpoqaHanSans-Bold"/>
              </a:rPr>
              <a:t>측정 실험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137F9AE5-569E-8D17-7BE3-E2459521E12F}"/>
              </a:ext>
            </a:extLst>
          </p:cNvPr>
          <p:cNvSpPr txBox="1"/>
          <p:nvPr/>
        </p:nvSpPr>
        <p:spPr>
          <a:xfrm>
            <a:off x="914400" y="1714501"/>
            <a:ext cx="16535400" cy="289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쿠버네티스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환경이 기존 분산 환경에 비해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context switch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빈도가 </a:t>
            </a:r>
            <a:r>
              <a:rPr lang="en-US" altLang="ko-KR" sz="2600" b="1" spc="-100" dirty="0">
                <a:solidFill>
                  <a:srgbClr val="000000"/>
                </a:solidFill>
                <a:latin typeface="SpoqaHanSans-Regular"/>
              </a:rPr>
              <a:t>2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배  이상 감소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쿠버네티스는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context switch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빈도를 감소시켜 컴퓨팅 리소스의 경쟁을 최소화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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효율적인 분산 처리 가능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831AC7B-9192-AFB4-76F4-223E1CD733D9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6558F5-23FF-DC70-AE71-059D1B3A6379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36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EA76151-B047-521F-90B6-A29B05D70D13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12946C2B-F30D-DBF9-53C6-60C8FDAE5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085" y="4000500"/>
            <a:ext cx="14757230" cy="5081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EC491-0C81-C7AA-156E-6584C59D53F6}"/>
              </a:ext>
            </a:extLst>
          </p:cNvPr>
          <p:cNvSpPr txBox="1"/>
          <p:nvPr/>
        </p:nvSpPr>
        <p:spPr>
          <a:xfrm>
            <a:off x="6096000" y="9288498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실험 </a:t>
            </a:r>
            <a:r>
              <a:rPr lang="en-US" altLang="ko-KR" dirty="0"/>
              <a:t>2-2) </a:t>
            </a:r>
            <a:r>
              <a:rPr lang="ko-KR" altLang="en-US" dirty="0"/>
              <a:t>분산 학습 환경에 따른 </a:t>
            </a:r>
            <a:r>
              <a:rPr lang="en-US" altLang="ko-KR" dirty="0"/>
              <a:t>Context Switch </a:t>
            </a:r>
            <a:r>
              <a:rPr lang="ko-KR" altLang="en-US" dirty="0"/>
              <a:t>빈도 측정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25622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F4A0-83EC-A3C5-96B7-04F434ED2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362E8FD1-7BE1-73A6-9106-A98361C2C782}"/>
              </a:ext>
            </a:extLst>
          </p:cNvPr>
          <p:cNvSpPr/>
          <p:nvPr/>
        </p:nvSpPr>
        <p:spPr>
          <a:xfrm rot="16200000">
            <a:off x="7475755" y="-487145"/>
            <a:ext cx="3314700" cy="18309789"/>
          </a:xfrm>
          <a:custGeom>
            <a:avLst/>
            <a:gdLst>
              <a:gd name="connsiteX0" fmla="*/ 0 w 6438900"/>
              <a:gd name="connsiteY0" fmla="*/ 0 h 18288000"/>
              <a:gd name="connsiteX1" fmla="*/ 6438900 w 6438900"/>
              <a:gd name="connsiteY1" fmla="*/ 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4139045 w 6438900"/>
              <a:gd name="connsiteY1" fmla="*/ 49322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2809009 w 6438900"/>
              <a:gd name="connsiteY1" fmla="*/ 75230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1556895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3363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21789 h 18309789"/>
              <a:gd name="connsiteX1" fmla="*/ 3723410 w 6438900"/>
              <a:gd name="connsiteY1" fmla="*/ 0 h 18309789"/>
              <a:gd name="connsiteX2" fmla="*/ 6438900 w 6438900"/>
              <a:gd name="connsiteY2" fmla="*/ 18309789 h 18309789"/>
              <a:gd name="connsiteX3" fmla="*/ 0 w 6438900"/>
              <a:gd name="connsiteY3" fmla="*/ 18309789 h 18309789"/>
              <a:gd name="connsiteX4" fmla="*/ 0 w 6438900"/>
              <a:gd name="connsiteY4" fmla="*/ 21789 h 1830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18309789">
                <a:moveTo>
                  <a:pt x="0" y="21789"/>
                </a:moveTo>
                <a:lnTo>
                  <a:pt x="3723410" y="0"/>
                </a:lnTo>
                <a:lnTo>
                  <a:pt x="6438900" y="18309789"/>
                </a:lnTo>
                <a:lnTo>
                  <a:pt x="0" y="18309789"/>
                </a:lnTo>
                <a:lnTo>
                  <a:pt x="0" y="217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915CBB83-D13D-3EB4-4843-4AAD95CB1697}"/>
              </a:ext>
            </a:extLst>
          </p:cNvPr>
          <p:cNvSpPr txBox="1"/>
          <p:nvPr/>
        </p:nvSpPr>
        <p:spPr>
          <a:xfrm>
            <a:off x="1638300" y="1924628"/>
            <a:ext cx="3619500" cy="182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4400" b="0" i="0" u="none" strike="noStrike" spc="-100" dirty="0">
                <a:solidFill>
                  <a:schemeClr val="tx2"/>
                </a:solidFill>
                <a:latin typeface="SpoqaHanSans-Bold"/>
              </a:rPr>
              <a:t>05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E090C152-E505-EA6F-8D72-BB583F77F40F}"/>
              </a:ext>
            </a:extLst>
          </p:cNvPr>
          <p:cNvSpPr txBox="1"/>
          <p:nvPr/>
        </p:nvSpPr>
        <p:spPr>
          <a:xfrm>
            <a:off x="2514600" y="1924628"/>
            <a:ext cx="61722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ko-KR" altLang="en-US" sz="4400" spc="-100" dirty="0">
                <a:solidFill>
                  <a:schemeClr val="tx2"/>
                </a:solidFill>
                <a:ea typeface="SpoqaHanSans-Bold"/>
              </a:rPr>
              <a:t>결론</a:t>
            </a:r>
            <a:endParaRPr lang="ko-KR" sz="44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040BDB3-9047-003C-7296-F4AE77B8016A}"/>
              </a:ext>
            </a:extLst>
          </p:cNvPr>
          <p:cNvCxnSpPr>
            <a:cxnSpLocks/>
          </p:cNvCxnSpPr>
          <p:nvPr/>
        </p:nvCxnSpPr>
        <p:spPr>
          <a:xfrm>
            <a:off x="1600200" y="2781300"/>
            <a:ext cx="45720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6727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C01A1-0BAB-5A08-F028-EF4C35F15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93AE65F-4F00-D64B-C915-8461E7D83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4DF6D1F2-6F16-D6C4-FAA5-83C15130F8CF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결론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B5A35AAA-5D00-A690-91F2-B9C3C7979CF8}"/>
              </a:ext>
            </a:extLst>
          </p:cNvPr>
          <p:cNvSpPr txBox="1"/>
          <p:nvPr/>
        </p:nvSpPr>
        <p:spPr>
          <a:xfrm>
            <a:off x="914400" y="1333500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BBEBB7-71EB-29EF-B1D4-21033C8B64F1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CB690D-EB41-6579-86BA-5748E0BCA626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38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BE226EB-FB53-69E0-0516-19B3E33FF94E}"/>
              </a:ext>
            </a:extLst>
          </p:cNvPr>
          <p:cNvSpPr/>
          <p:nvPr/>
        </p:nvSpPr>
        <p:spPr>
          <a:xfrm>
            <a:off x="762000" y="1790700"/>
            <a:ext cx="15506700" cy="15684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407D8AFD-03FC-CB92-2DEA-1BFBE6331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790698"/>
            <a:ext cx="16611600" cy="71738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6B64EE4-2056-F950-C08F-30B1BB22C758}"/>
              </a:ext>
            </a:extLst>
          </p:cNvPr>
          <p:cNvSpPr txBox="1"/>
          <p:nvPr/>
        </p:nvSpPr>
        <p:spPr>
          <a:xfrm>
            <a:off x="990600" y="1959808"/>
            <a:ext cx="16383000" cy="71738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기존 </a:t>
            </a:r>
            <a:r>
              <a:rPr lang="en-US" altLang="ko-KR" sz="28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r>
              <a:rPr lang="en-US" altLang="ko-KR" sz="28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분산 학습에서 발생하는 </a:t>
            </a:r>
            <a:r>
              <a:rPr lang="ko-KR" altLang="en-US" sz="2800" b="1" spc="-100" dirty="0">
                <a:solidFill>
                  <a:srgbClr val="000000"/>
                </a:solidFill>
                <a:ea typeface="SpoqaHanSans-Regular"/>
              </a:rPr>
              <a:t>세 가지 성능 개선 요소 제시</a:t>
            </a:r>
            <a:endParaRPr lang="en-US" altLang="ko-KR" sz="2800" b="1" spc="-100" dirty="0">
              <a:solidFill>
                <a:srgbClr val="000000"/>
              </a:solidFill>
              <a:ea typeface="SpoqaHanSans-Regular"/>
            </a:endParaRPr>
          </a:p>
          <a:p>
            <a:pPr marL="971550" lvl="1" indent="-51435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확장성 제약</a:t>
            </a:r>
            <a:endParaRPr lang="en-US" altLang="ko-KR" sz="2800" spc="-100" dirty="0">
              <a:solidFill>
                <a:srgbClr val="000000"/>
              </a:solidFill>
              <a:ea typeface="SpoqaHanSans-Regular"/>
            </a:endParaRPr>
          </a:p>
          <a:p>
            <a:pPr marL="971550" lvl="1" indent="-51435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데이터 중복 및 동기화 문제</a:t>
            </a:r>
            <a:endParaRPr lang="en-US" altLang="ko-KR" sz="2800" spc="-100" dirty="0">
              <a:solidFill>
                <a:srgbClr val="000000"/>
              </a:solidFill>
              <a:ea typeface="SpoqaHanSans-Regular"/>
            </a:endParaRPr>
          </a:p>
          <a:p>
            <a:pPr marL="971550" lvl="1" indent="-51435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결함 내성 </a:t>
            </a:r>
            <a:endParaRPr lang="en-US" altLang="ko-KR" sz="28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b="1" spc="-100" dirty="0">
                <a:solidFill>
                  <a:srgbClr val="000000"/>
                </a:solidFill>
                <a:ea typeface="SpoqaHanSans-Regular"/>
              </a:rPr>
              <a:t>확장성 제약</a:t>
            </a: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을 완화하기위해 </a:t>
            </a:r>
            <a:r>
              <a:rPr lang="en-US" altLang="ko-KR" sz="2800" spc="-100" dirty="0">
                <a:solidFill>
                  <a:srgbClr val="000000"/>
                </a:solidFill>
                <a:ea typeface="SpoqaHanSans-Regular"/>
              </a:rPr>
              <a:t>,</a:t>
            </a: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800" b="1" spc="-100" dirty="0" err="1">
                <a:solidFill>
                  <a:srgbClr val="000000"/>
                </a:solidFill>
                <a:ea typeface="SpoqaHanSans-Regular"/>
              </a:rPr>
              <a:t>쿠버네티스</a:t>
            </a:r>
            <a:r>
              <a:rPr lang="ko-KR" altLang="en-US" sz="2800" b="1" spc="-100" dirty="0">
                <a:solidFill>
                  <a:srgbClr val="000000"/>
                </a:solidFill>
                <a:ea typeface="SpoqaHanSans-Regular"/>
              </a:rPr>
              <a:t> 기반 분산 프레임워크 제안</a:t>
            </a:r>
            <a:endParaRPr lang="en-US" altLang="ko-KR" sz="2800" b="1" spc="-100" dirty="0">
              <a:solidFill>
                <a:srgbClr val="000000"/>
              </a:solidFill>
              <a:ea typeface="SpoqaHanSans-Regular"/>
            </a:endParaRPr>
          </a:p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b="1" i="0" u="none" strike="noStrike" spc="-100" dirty="0">
                <a:solidFill>
                  <a:srgbClr val="000000"/>
                </a:solidFill>
                <a:ea typeface="SpoqaHanSans-Regular"/>
              </a:rPr>
              <a:t>데이터 중복 </a:t>
            </a:r>
            <a:r>
              <a:rPr lang="ko-KR" altLang="en-US" sz="2800" i="0" u="none" strike="noStrike" spc="-100" dirty="0">
                <a:solidFill>
                  <a:srgbClr val="000000"/>
                </a:solidFill>
                <a:ea typeface="SpoqaHanSans-Regular"/>
              </a:rPr>
              <a:t>및</a:t>
            </a:r>
            <a:r>
              <a:rPr lang="ko-KR" altLang="en-US" sz="2800" b="1" i="0" u="none" strike="noStrike" spc="-100" dirty="0">
                <a:solidFill>
                  <a:srgbClr val="000000"/>
                </a:solidFill>
                <a:ea typeface="SpoqaHanSans-Regular"/>
              </a:rPr>
              <a:t> 동기화</a:t>
            </a: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를</a:t>
            </a:r>
            <a:r>
              <a:rPr lang="ko-KR" altLang="en-US" sz="2800" b="0" i="0" u="none" strike="noStrike" spc="-100" dirty="0">
                <a:solidFill>
                  <a:srgbClr val="000000"/>
                </a:solidFill>
                <a:ea typeface="SpoqaHanSans-Regular"/>
              </a:rPr>
              <a:t> 완화하고 </a:t>
            </a:r>
            <a:r>
              <a:rPr lang="ko-KR" altLang="en-US" sz="2800" b="1" i="0" u="none" strike="noStrike" spc="-100" dirty="0">
                <a:solidFill>
                  <a:srgbClr val="000000"/>
                </a:solidFill>
                <a:ea typeface="SpoqaHanSans-Regular"/>
              </a:rPr>
              <a:t>결함 내성</a:t>
            </a:r>
            <a:r>
              <a:rPr lang="ko-KR" altLang="en-US" sz="2800" spc="-100" dirty="0">
                <a:solidFill>
                  <a:srgbClr val="000000"/>
                </a:solidFill>
                <a:ea typeface="SpoqaHanSans-Regular"/>
              </a:rPr>
              <a:t>을</a:t>
            </a:r>
            <a:r>
              <a:rPr lang="ko-KR" altLang="en-US" sz="2800" b="0" i="0" u="none" strike="noStrike" spc="-100" dirty="0">
                <a:solidFill>
                  <a:srgbClr val="000000"/>
                </a:solidFill>
                <a:ea typeface="SpoqaHanSans-Regular"/>
              </a:rPr>
              <a:t> 해결하기 위해</a:t>
            </a:r>
            <a:r>
              <a:rPr lang="en-US" altLang="ko-KR" sz="2800" b="0" i="0" u="none" strike="noStrike" spc="-100" dirty="0">
                <a:solidFill>
                  <a:srgbClr val="000000"/>
                </a:solidFill>
                <a:ea typeface="SpoqaHanSans-Regular"/>
              </a:rPr>
              <a:t>, </a:t>
            </a:r>
            <a:r>
              <a:rPr lang="en-US" altLang="ko-KR" sz="2800" b="1" i="0" u="none" strike="noStrike" spc="-100" dirty="0" err="1">
                <a:solidFill>
                  <a:srgbClr val="000000"/>
                </a:solidFill>
                <a:ea typeface="SpoqaHanSans-Regular"/>
              </a:rPr>
              <a:t>Ceph</a:t>
            </a:r>
            <a:r>
              <a:rPr lang="en-US" altLang="ko-KR" sz="2800" b="1" i="0" u="none" strike="noStrike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800" b="1" i="0" u="none" strike="noStrike" spc="-100" dirty="0">
                <a:solidFill>
                  <a:srgbClr val="000000"/>
                </a:solidFill>
                <a:ea typeface="SpoqaHanSans-Regular"/>
              </a:rPr>
              <a:t>기반 데이터 볼륨 구성 제안</a:t>
            </a:r>
            <a:endParaRPr lang="en-US" altLang="ko-KR" sz="2800" b="1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800" spc="-100" dirty="0">
                <a:latin typeface="SpoqaHanSans-Regular"/>
              </a:rPr>
              <a:t>실험 결과</a:t>
            </a:r>
            <a:r>
              <a:rPr lang="en-US" altLang="ko-KR" sz="2800" spc="-100" dirty="0">
                <a:latin typeface="SpoqaHanSans-Regular"/>
              </a:rPr>
              <a:t>, </a:t>
            </a:r>
            <a:r>
              <a:rPr lang="ko-KR" altLang="en-US" sz="2800" spc="-100" dirty="0">
                <a:latin typeface="SpoqaHanSans-Regular"/>
              </a:rPr>
              <a:t>제안하는 </a:t>
            </a:r>
            <a:r>
              <a:rPr lang="en-US" altLang="ko-KR" sz="2800" b="1" spc="-100" dirty="0">
                <a:latin typeface="SpoqaHanSans-Regular"/>
              </a:rPr>
              <a:t>K8s-Ceph </a:t>
            </a:r>
            <a:r>
              <a:rPr lang="en-US" altLang="ko-KR" sz="2800" b="1" spc="-100" dirty="0" err="1">
                <a:latin typeface="SpoqaHanSans-Regular"/>
              </a:rPr>
              <a:t>GraphSAGE</a:t>
            </a:r>
            <a:r>
              <a:rPr lang="en-US" altLang="ko-KR" sz="2800" b="1" spc="-100" dirty="0">
                <a:latin typeface="SpoqaHanSans-Regular"/>
              </a:rPr>
              <a:t> </a:t>
            </a:r>
            <a:r>
              <a:rPr lang="ko-KR" altLang="en-US" sz="2800" b="1" spc="-100" dirty="0">
                <a:latin typeface="SpoqaHanSans-Regular"/>
              </a:rPr>
              <a:t>분산 프레임워크</a:t>
            </a:r>
            <a:r>
              <a:rPr lang="ko-KR" altLang="en-US" sz="2800" spc="-100" dirty="0">
                <a:latin typeface="SpoqaHanSans-Regular"/>
              </a:rPr>
              <a:t>는 기존 프레임워크와 성능이 유사하거나 향상</a:t>
            </a:r>
            <a:endParaRPr lang="en-US" altLang="ko-KR" sz="2800" spc="-100" dirty="0">
              <a:latin typeface="SpoqaHanSans-Regular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z="2800" b="1" spc="-100" dirty="0">
                <a:latin typeface="SpoqaHanSans-Regular"/>
                <a:sym typeface="Wingdings" panose="05000000000000000000" pitchFamily="2" charset="2"/>
              </a:rPr>
              <a:t> </a:t>
            </a:r>
            <a:r>
              <a:rPr lang="ko-KR" altLang="en-US" sz="2800" b="1" spc="-100" dirty="0">
                <a:latin typeface="SpoqaHanSans-Regular"/>
              </a:rPr>
              <a:t>대규모 학습 환경에서</a:t>
            </a:r>
            <a:r>
              <a:rPr lang="en-US" altLang="ko-KR" sz="2800" b="1" spc="-100" dirty="0">
                <a:latin typeface="SpoqaHanSans-Regular"/>
              </a:rPr>
              <a:t> </a:t>
            </a:r>
            <a:r>
              <a:rPr lang="ko-KR" altLang="en-US" sz="2800" b="1" spc="-100" dirty="0">
                <a:latin typeface="SpoqaHanSans-Regular"/>
              </a:rPr>
              <a:t>데이터 접근 및 분산 처리 효율을 향상시켜 성능을 최적화 할 수 있음을 의미</a:t>
            </a:r>
            <a:endParaRPr lang="en-US" sz="2800" b="1" spc="-100" dirty="0">
              <a:latin typeface="SpoqaHanSans-Regular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b="0" i="0" u="none" strike="noStrike" spc="-100" dirty="0">
              <a:solidFill>
                <a:srgbClr val="000000"/>
              </a:solidFill>
              <a:ea typeface="SpoqaHanSans-Regular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CBB8E61-B7A7-7327-62AD-014D28D871CC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22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9972F-4247-1452-5C5F-E5C6008C6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C3C8064E-181E-87E0-C122-EED6C833B6DA}"/>
              </a:ext>
            </a:extLst>
          </p:cNvPr>
          <p:cNvSpPr txBox="1"/>
          <p:nvPr/>
        </p:nvSpPr>
        <p:spPr>
          <a:xfrm>
            <a:off x="914400" y="1333500"/>
            <a:ext cx="16230600" cy="6400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sz="28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6C000B-A2F4-8AD9-0AC3-5EE2D8042CB1}"/>
              </a:ext>
            </a:extLst>
          </p:cNvPr>
          <p:cNvSpPr txBox="1"/>
          <p:nvPr/>
        </p:nvSpPr>
        <p:spPr>
          <a:xfrm>
            <a:off x="4305300" y="4212476"/>
            <a:ext cx="96774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b="1" dirty="0">
                <a:solidFill>
                  <a:schemeClr val="tx2"/>
                </a:solidFill>
              </a:rPr>
              <a:t>감사합니다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3886730-9777-C483-0150-951BBD90BC32}"/>
              </a:ext>
            </a:extLst>
          </p:cNvPr>
          <p:cNvGrpSpPr/>
          <p:nvPr/>
        </p:nvGrpSpPr>
        <p:grpSpPr>
          <a:xfrm>
            <a:off x="7467600" y="8877300"/>
            <a:ext cx="5181600" cy="1245632"/>
            <a:chOff x="7467600" y="8877300"/>
            <a:chExt cx="5181600" cy="124563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CCCE493-C73E-7F95-66DB-C37AA1711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00950" y="8877300"/>
              <a:ext cx="3086100" cy="10287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155AF3-F4CC-7639-AD46-37C875298792}"/>
                </a:ext>
              </a:extLst>
            </p:cNvPr>
            <p:cNvSpPr txBox="1"/>
            <p:nvPr/>
          </p:nvSpPr>
          <p:spPr>
            <a:xfrm>
              <a:off x="7467600" y="9753600"/>
              <a:ext cx="518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2"/>
                  </a:solidFill>
                </a:rPr>
                <a:t>Data &amp; Knowledge Engineering Lab.</a:t>
              </a:r>
              <a:endParaRPr lang="ko-KR" alt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0440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8BB5C-8B1A-0AD7-AE46-477FAADC8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92AAB0A-076F-39C5-D8DD-456C35175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4D1A9D66-D142-8033-03BE-3634E3636D6A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Graph Data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5349A49-EB9D-D0F1-6EF7-47854EA698F8}"/>
              </a:ext>
            </a:extLst>
          </p:cNvPr>
          <p:cNvSpPr txBox="1"/>
          <p:nvPr/>
        </p:nvSpPr>
        <p:spPr>
          <a:xfrm>
            <a:off x="914400" y="1786824"/>
            <a:ext cx="16230600" cy="317395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와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edge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로 구성된 데이터 구조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Homogeneous graph: 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의 타입이 하나이며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edge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에 타입 없는 그래프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Heterogeneous graph: 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의 타입이 다양하며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edge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에 타입이 존재하는 그래프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1C989B-060F-EB81-2EB0-D1EFB8A7EE51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3BA6A-1741-7F7B-2539-BB2E40CF580A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5193A771-544D-0CED-B2EE-2CE6F1BD2694}"/>
              </a:ext>
            </a:extLst>
          </p:cNvPr>
          <p:cNvGrpSpPr/>
          <p:nvPr/>
        </p:nvGrpSpPr>
        <p:grpSpPr>
          <a:xfrm>
            <a:off x="2187834" y="4533900"/>
            <a:ext cx="5127366" cy="3721255"/>
            <a:chOff x="900220" y="5389168"/>
            <a:chExt cx="5127366" cy="3721255"/>
          </a:xfrm>
        </p:grpSpPr>
        <p:pic>
          <p:nvPicPr>
            <p:cNvPr id="6" name="그래픽 5" descr="사용자 단색으로 채워진">
              <a:extLst>
                <a:ext uri="{FF2B5EF4-FFF2-40B4-BE49-F238E27FC236}">
                  <a16:creationId xmlns:a16="http://schemas.microsoft.com/office/drawing/2014/main" id="{966E2B8C-7094-BB87-9BCC-7251EB681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3687" y="5389168"/>
              <a:ext cx="914400" cy="914400"/>
            </a:xfrm>
            <a:prstGeom prst="rect">
              <a:avLst/>
            </a:prstGeom>
          </p:spPr>
        </p:pic>
        <p:pic>
          <p:nvPicPr>
            <p:cNvPr id="7" name="그래픽 6" descr="사용자 단색으로 채워진">
              <a:extLst>
                <a:ext uri="{FF2B5EF4-FFF2-40B4-BE49-F238E27FC236}">
                  <a16:creationId xmlns:a16="http://schemas.microsoft.com/office/drawing/2014/main" id="{99FEEE00-E02B-7ED5-0EE7-117BDACC7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08346" y="5548697"/>
              <a:ext cx="914400" cy="914400"/>
            </a:xfrm>
            <a:prstGeom prst="rect">
              <a:avLst/>
            </a:prstGeom>
          </p:spPr>
        </p:pic>
        <p:pic>
          <p:nvPicPr>
            <p:cNvPr id="10" name="그래픽 9" descr="사용자 단색으로 채워진">
              <a:extLst>
                <a:ext uri="{FF2B5EF4-FFF2-40B4-BE49-F238E27FC236}">
                  <a16:creationId xmlns:a16="http://schemas.microsoft.com/office/drawing/2014/main" id="{DCBC3E3C-EBCE-36F8-0FCC-62A8B0F3F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61771" y="6868420"/>
              <a:ext cx="914400" cy="914400"/>
            </a:xfrm>
            <a:prstGeom prst="rect">
              <a:avLst/>
            </a:prstGeom>
          </p:spPr>
        </p:pic>
        <p:pic>
          <p:nvPicPr>
            <p:cNvPr id="11" name="그래픽 10" descr="사용자 단색으로 채워진">
              <a:extLst>
                <a:ext uri="{FF2B5EF4-FFF2-40B4-BE49-F238E27FC236}">
                  <a16:creationId xmlns:a16="http://schemas.microsoft.com/office/drawing/2014/main" id="{43CFD1A5-7218-DC6C-E0FB-A3E6B3FB8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13186" y="6647480"/>
              <a:ext cx="914400" cy="914400"/>
            </a:xfrm>
            <a:prstGeom prst="rect">
              <a:avLst/>
            </a:prstGeom>
          </p:spPr>
        </p:pic>
        <p:pic>
          <p:nvPicPr>
            <p:cNvPr id="12" name="그래픽 11" descr="사용자 단색으로 채워진">
              <a:extLst>
                <a:ext uri="{FF2B5EF4-FFF2-40B4-BE49-F238E27FC236}">
                  <a16:creationId xmlns:a16="http://schemas.microsoft.com/office/drawing/2014/main" id="{0C00A0CB-72DE-B383-809A-AEF949413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73029" y="8196023"/>
              <a:ext cx="914400" cy="914400"/>
            </a:xfrm>
            <a:prstGeom prst="rect">
              <a:avLst/>
            </a:prstGeom>
          </p:spPr>
        </p:pic>
        <p:pic>
          <p:nvPicPr>
            <p:cNvPr id="13" name="그래픽 12" descr="사용자 단색으로 채워진">
              <a:extLst>
                <a:ext uri="{FF2B5EF4-FFF2-40B4-BE49-F238E27FC236}">
                  <a16:creationId xmlns:a16="http://schemas.microsoft.com/office/drawing/2014/main" id="{E146BA51-A05F-DAED-D198-06E727BCD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0220" y="6595714"/>
              <a:ext cx="914400" cy="914400"/>
            </a:xfrm>
            <a:prstGeom prst="rect">
              <a:avLst/>
            </a:prstGeom>
          </p:spPr>
        </p:pic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B0E52DA-6A19-050B-F895-F2BFC0A4055A}"/>
                </a:ext>
              </a:extLst>
            </p:cNvPr>
            <p:cNvCxnSpPr>
              <a:cxnSpLocks/>
            </p:cNvCxnSpPr>
            <p:nvPr/>
          </p:nvCxnSpPr>
          <p:spPr>
            <a:xfrm>
              <a:off x="2889243" y="5895173"/>
              <a:ext cx="813213" cy="13818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FD23FA6-064E-055D-E216-219B551ABC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9375" y="6456970"/>
              <a:ext cx="466114" cy="72756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BB6F3F1-41F9-9AD7-702A-87C24B12B640}"/>
                </a:ext>
              </a:extLst>
            </p:cNvPr>
            <p:cNvCxnSpPr>
              <a:cxnSpLocks/>
            </p:cNvCxnSpPr>
            <p:nvPr/>
          </p:nvCxnSpPr>
          <p:spPr>
            <a:xfrm>
              <a:off x="3629375" y="7721514"/>
              <a:ext cx="696699" cy="44162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4635FCCF-4300-ECFD-5B04-20180B722279}"/>
                </a:ext>
              </a:extLst>
            </p:cNvPr>
            <p:cNvCxnSpPr>
              <a:cxnSpLocks/>
            </p:cNvCxnSpPr>
            <p:nvPr/>
          </p:nvCxnSpPr>
          <p:spPr>
            <a:xfrm>
              <a:off x="1805287" y="7064851"/>
              <a:ext cx="1056484" cy="42026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845C1E5-AC7D-075A-03F8-0FFC33CA74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0036" y="7780713"/>
              <a:ext cx="536171" cy="764858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4DC90C28-5397-9CBA-7BA3-5FFCBDD883A7}"/>
                </a:ext>
              </a:extLst>
            </p:cNvPr>
            <p:cNvCxnSpPr>
              <a:cxnSpLocks/>
            </p:cNvCxnSpPr>
            <p:nvPr/>
          </p:nvCxnSpPr>
          <p:spPr>
            <a:xfrm>
              <a:off x="2567087" y="6308881"/>
              <a:ext cx="479586" cy="709832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2" name="그래픽 31" descr="사용자 단색으로 채워진">
              <a:extLst>
                <a:ext uri="{FF2B5EF4-FFF2-40B4-BE49-F238E27FC236}">
                  <a16:creationId xmlns:a16="http://schemas.microsoft.com/office/drawing/2014/main" id="{8DE8B024-9C54-F035-5D94-EA1ADC8D1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11216" y="7815941"/>
              <a:ext cx="914400" cy="914400"/>
            </a:xfrm>
            <a:prstGeom prst="rect">
              <a:avLst/>
            </a:prstGeom>
          </p:spPr>
        </p:pic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CD7E01A-A1B8-1962-ABC3-21A897D6E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6035" y="7554994"/>
              <a:ext cx="420717" cy="700694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D9A27749-BDF3-4F9D-8D3A-3AB0E2DA4C57}"/>
              </a:ext>
            </a:extLst>
          </p:cNvPr>
          <p:cNvGrpSpPr/>
          <p:nvPr/>
        </p:nvGrpSpPr>
        <p:grpSpPr>
          <a:xfrm>
            <a:off x="843134" y="6870453"/>
            <a:ext cx="2330904" cy="1277059"/>
            <a:chOff x="5867400" y="7775864"/>
            <a:chExt cx="2330904" cy="1277059"/>
          </a:xfrm>
        </p:grpSpPr>
        <p:pic>
          <p:nvPicPr>
            <p:cNvPr id="52" name="그래픽 51" descr="사용자 단색으로 채워진">
              <a:extLst>
                <a:ext uri="{FF2B5EF4-FFF2-40B4-BE49-F238E27FC236}">
                  <a16:creationId xmlns:a16="http://schemas.microsoft.com/office/drawing/2014/main" id="{D9FC7F93-DA42-94EF-9FA8-6B90D8B62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67400" y="7775864"/>
              <a:ext cx="914400" cy="914400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33F5F0D-6A50-4EE6-DC59-6AEAFBBB1E23}"/>
                </a:ext>
              </a:extLst>
            </p:cNvPr>
            <p:cNvSpPr txBox="1"/>
            <p:nvPr/>
          </p:nvSpPr>
          <p:spPr>
            <a:xfrm>
              <a:off x="6749671" y="8026502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Human</a:t>
              </a:r>
              <a:endParaRPr lang="ko-KR" altLang="en-US" sz="2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3B804DE-79E6-AC7A-D779-9230D1E31ED5}"/>
                </a:ext>
              </a:extLst>
            </p:cNvPr>
            <p:cNvSpPr txBox="1"/>
            <p:nvPr/>
          </p:nvSpPr>
          <p:spPr>
            <a:xfrm>
              <a:off x="6024223" y="8591258"/>
              <a:ext cx="1940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Vertex Type</a:t>
              </a:r>
              <a:endParaRPr lang="ko-KR" altLang="en-US" sz="2400" dirty="0"/>
            </a:p>
          </p:txBody>
        </p: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A2612F6E-1E1D-8884-F954-A3558EA07B6B}"/>
              </a:ext>
            </a:extLst>
          </p:cNvPr>
          <p:cNvGrpSpPr/>
          <p:nvPr/>
        </p:nvGrpSpPr>
        <p:grpSpPr>
          <a:xfrm>
            <a:off x="12522378" y="4693429"/>
            <a:ext cx="4503046" cy="3704838"/>
            <a:chOff x="9372600" y="5295900"/>
            <a:chExt cx="4503046" cy="3704838"/>
          </a:xfrm>
        </p:grpSpPr>
        <p:pic>
          <p:nvPicPr>
            <p:cNvPr id="15" name="그래픽 14" descr="클래퍼 보드 단색으로 채워진">
              <a:extLst>
                <a:ext uri="{FF2B5EF4-FFF2-40B4-BE49-F238E27FC236}">
                  <a16:creationId xmlns:a16="http://schemas.microsoft.com/office/drawing/2014/main" id="{41E6AE4F-711C-86B5-CE03-950BA1264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186724" y="6670391"/>
              <a:ext cx="914400" cy="914400"/>
            </a:xfrm>
            <a:prstGeom prst="rect">
              <a:avLst/>
            </a:prstGeom>
          </p:spPr>
        </p:pic>
        <p:pic>
          <p:nvPicPr>
            <p:cNvPr id="40" name="그래픽 39" descr="클래퍼 보드 단색으로 채워진">
              <a:extLst>
                <a:ext uri="{FF2B5EF4-FFF2-40B4-BE49-F238E27FC236}">
                  <a16:creationId xmlns:a16="http://schemas.microsoft.com/office/drawing/2014/main" id="{49D10FEF-B80E-FE84-4CB8-37835F15D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31530" y="8042199"/>
              <a:ext cx="914400" cy="914400"/>
            </a:xfrm>
            <a:prstGeom prst="rect">
              <a:avLst/>
            </a:prstGeom>
          </p:spPr>
        </p:pic>
        <p:pic>
          <p:nvPicPr>
            <p:cNvPr id="42" name="그래픽 41" descr="클래퍼 보드 단색으로 채워진">
              <a:extLst>
                <a:ext uri="{FF2B5EF4-FFF2-40B4-BE49-F238E27FC236}">
                  <a16:creationId xmlns:a16="http://schemas.microsoft.com/office/drawing/2014/main" id="{93C56152-FF2C-02DF-CD66-C6749D619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186116" y="5295900"/>
              <a:ext cx="914400" cy="914400"/>
            </a:xfrm>
            <a:prstGeom prst="rect">
              <a:avLst/>
            </a:prstGeom>
          </p:spPr>
        </p:pic>
        <p:pic>
          <p:nvPicPr>
            <p:cNvPr id="56" name="그래픽 55" descr="남자 옆모습 단색으로 채워진">
              <a:extLst>
                <a:ext uri="{FF2B5EF4-FFF2-40B4-BE49-F238E27FC236}">
                  <a16:creationId xmlns:a16="http://schemas.microsoft.com/office/drawing/2014/main" id="{72DB38DF-50E9-0F2F-BF1F-1AD0B4EF2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2940451" y="5936129"/>
              <a:ext cx="914400" cy="914400"/>
            </a:xfrm>
            <a:prstGeom prst="rect">
              <a:avLst/>
            </a:prstGeom>
          </p:spPr>
        </p:pic>
        <p:pic>
          <p:nvPicPr>
            <p:cNvPr id="57" name="그래픽 56" descr="남자 옆모습 단색으로 채워진">
              <a:extLst>
                <a:ext uri="{FF2B5EF4-FFF2-40B4-BE49-F238E27FC236}">
                  <a16:creationId xmlns:a16="http://schemas.microsoft.com/office/drawing/2014/main" id="{DA3C02AD-D32D-69F8-90C8-F41EADD89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2961246" y="7327637"/>
              <a:ext cx="914400" cy="914400"/>
            </a:xfrm>
            <a:prstGeom prst="rect">
              <a:avLst/>
            </a:prstGeom>
          </p:spPr>
        </p:pic>
        <p:pic>
          <p:nvPicPr>
            <p:cNvPr id="59" name="그래픽 58" descr="여성 프로필 단색으로 채워진">
              <a:extLst>
                <a:ext uri="{FF2B5EF4-FFF2-40B4-BE49-F238E27FC236}">
                  <a16:creationId xmlns:a16="http://schemas.microsoft.com/office/drawing/2014/main" id="{23E256BA-C9CB-FD65-24F8-92797CDDF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372600" y="6705229"/>
              <a:ext cx="914400" cy="914400"/>
            </a:xfrm>
            <a:prstGeom prst="rect">
              <a:avLst/>
            </a:prstGeom>
          </p:spPr>
        </p:pic>
        <p:pic>
          <p:nvPicPr>
            <p:cNvPr id="60" name="그래픽 59" descr="여성 프로필 단색으로 채워진">
              <a:extLst>
                <a:ext uri="{FF2B5EF4-FFF2-40B4-BE49-F238E27FC236}">
                  <a16:creationId xmlns:a16="http://schemas.microsoft.com/office/drawing/2014/main" id="{A3EC4B88-F61A-B17A-5D06-970D65BE7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381502" y="5324120"/>
              <a:ext cx="914400" cy="914400"/>
            </a:xfrm>
            <a:prstGeom prst="rect">
              <a:avLst/>
            </a:prstGeom>
          </p:spPr>
        </p:pic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590B0FE0-3FA8-7AEF-AF44-D79867AE11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204921" y="6417446"/>
              <a:ext cx="782432" cy="69978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1" name="그래픽 70" descr="여성 프로필 단색으로 채워진">
              <a:extLst>
                <a:ext uri="{FF2B5EF4-FFF2-40B4-BE49-F238E27FC236}">
                  <a16:creationId xmlns:a16="http://schemas.microsoft.com/office/drawing/2014/main" id="{9F1D70F0-765D-E25B-D7BF-304743835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388171" y="8086338"/>
              <a:ext cx="914400" cy="914400"/>
            </a:xfrm>
            <a:prstGeom prst="rect">
              <a:avLst/>
            </a:prstGeom>
          </p:spPr>
        </p:pic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E2095879-B24B-6FBE-B93D-ABFC298BA6EE}"/>
                </a:ext>
              </a:extLst>
            </p:cNvPr>
            <p:cNvCxnSpPr>
              <a:cxnSpLocks/>
            </p:cNvCxnSpPr>
            <p:nvPr/>
          </p:nvCxnSpPr>
          <p:spPr>
            <a:xfrm>
              <a:off x="10256640" y="5781320"/>
              <a:ext cx="877167" cy="0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05E38233-C963-7DE1-531C-B7C175592050}"/>
                </a:ext>
              </a:extLst>
            </p:cNvPr>
            <p:cNvCxnSpPr>
              <a:cxnSpLocks/>
              <a:stCxn id="59" idx="3"/>
            </p:cNvCxnSpPr>
            <p:nvPr/>
          </p:nvCxnSpPr>
          <p:spPr>
            <a:xfrm>
              <a:off x="10287000" y="7162429"/>
              <a:ext cx="886069" cy="0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2" name="직선 연결선 121">
              <a:extLst>
                <a:ext uri="{FF2B5EF4-FFF2-40B4-BE49-F238E27FC236}">
                  <a16:creationId xmlns:a16="http://schemas.microsoft.com/office/drawing/2014/main" id="{E8B57465-8C24-EFA0-E87B-36CA052EBFBB}"/>
                </a:ext>
              </a:extLst>
            </p:cNvPr>
            <p:cNvCxnSpPr>
              <a:cxnSpLocks/>
            </p:cNvCxnSpPr>
            <p:nvPr/>
          </p:nvCxnSpPr>
          <p:spPr>
            <a:xfrm>
              <a:off x="10295902" y="8571730"/>
              <a:ext cx="886069" cy="0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3" name="직선 연결선 122">
              <a:extLst>
                <a:ext uri="{FF2B5EF4-FFF2-40B4-BE49-F238E27FC236}">
                  <a16:creationId xmlns:a16="http://schemas.microsoft.com/office/drawing/2014/main" id="{9505133E-3777-31D5-1E32-3E70D97C00E2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>
              <a:off x="10275543" y="5816375"/>
              <a:ext cx="911181" cy="1311216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89EA325C-5097-25FA-C844-A12B40884DEE}"/>
                </a:ext>
              </a:extLst>
            </p:cNvPr>
            <p:cNvCxnSpPr>
              <a:cxnSpLocks/>
            </p:cNvCxnSpPr>
            <p:nvPr/>
          </p:nvCxnSpPr>
          <p:spPr>
            <a:xfrm>
              <a:off x="10301732" y="7200324"/>
              <a:ext cx="881361" cy="1336970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A985E825-3CB7-EC16-A1A1-104ACD08D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02571" y="5826102"/>
              <a:ext cx="799175" cy="2717436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F3A1D219-D4D7-7D33-A993-FC55A101624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145930" y="5781320"/>
              <a:ext cx="841423" cy="612009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30D4F66E-26BD-82D0-F73D-B39DE9F225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250157" y="7868809"/>
              <a:ext cx="737196" cy="6305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8D8A368B-805A-D708-92AE-E47B6FE5A39F}"/>
              </a:ext>
            </a:extLst>
          </p:cNvPr>
          <p:cNvGrpSpPr/>
          <p:nvPr/>
        </p:nvGrpSpPr>
        <p:grpSpPr>
          <a:xfrm>
            <a:off x="8382000" y="4823091"/>
            <a:ext cx="4538303" cy="3404058"/>
            <a:chOff x="14131113" y="5557116"/>
            <a:chExt cx="4538303" cy="3404058"/>
          </a:xfrm>
        </p:grpSpPr>
        <p:pic>
          <p:nvPicPr>
            <p:cNvPr id="41" name="그래픽 40" descr="클래퍼 보드 단색으로 채워진">
              <a:extLst>
                <a:ext uri="{FF2B5EF4-FFF2-40B4-BE49-F238E27FC236}">
                  <a16:creationId xmlns:a16="http://schemas.microsoft.com/office/drawing/2014/main" id="{7C471929-4C18-2332-B4FB-33FEA2085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4139483" y="7575586"/>
              <a:ext cx="914400" cy="914400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B362767-812C-36D7-52A6-E54BA506333F}"/>
                </a:ext>
              </a:extLst>
            </p:cNvPr>
            <p:cNvSpPr txBox="1"/>
            <p:nvPr/>
          </p:nvSpPr>
          <p:spPr>
            <a:xfrm>
              <a:off x="15017950" y="5789071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Actor</a:t>
              </a:r>
              <a:endParaRPr lang="ko-KR" altLang="en-US" sz="20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2DB9B91-2921-A96A-7364-214843532677}"/>
                </a:ext>
              </a:extLst>
            </p:cNvPr>
            <p:cNvSpPr txBox="1"/>
            <p:nvPr/>
          </p:nvSpPr>
          <p:spPr>
            <a:xfrm>
              <a:off x="15013271" y="6722368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Director</a:t>
              </a:r>
              <a:endParaRPr lang="ko-KR" altLang="en-US" sz="2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6E2F400-54EA-A9B2-C15D-F79E2F2F8C83}"/>
                </a:ext>
              </a:extLst>
            </p:cNvPr>
            <p:cNvSpPr txBox="1"/>
            <p:nvPr/>
          </p:nvSpPr>
          <p:spPr>
            <a:xfrm>
              <a:off x="15086767" y="7851780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Movie</a:t>
              </a:r>
              <a:endParaRPr lang="ko-KR" altLang="en-US" sz="2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BAB004-D033-0B7E-4650-AEA2371FED02}"/>
                </a:ext>
              </a:extLst>
            </p:cNvPr>
            <p:cNvSpPr txBox="1"/>
            <p:nvPr/>
          </p:nvSpPr>
          <p:spPr>
            <a:xfrm>
              <a:off x="14198419" y="8491835"/>
              <a:ext cx="1940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Vertex Type</a:t>
              </a:r>
              <a:endParaRPr lang="ko-KR" altLang="en-US" sz="2400" dirty="0"/>
            </a:p>
          </p:txBody>
        </p:sp>
        <p:pic>
          <p:nvPicPr>
            <p:cNvPr id="51" name="그래픽 50" descr="여성 프로필 단색으로 채워진">
              <a:extLst>
                <a:ext uri="{FF2B5EF4-FFF2-40B4-BE49-F238E27FC236}">
                  <a16:creationId xmlns:a16="http://schemas.microsoft.com/office/drawing/2014/main" id="{0A197B20-6148-6301-19C2-202829DE6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4131113" y="5557116"/>
              <a:ext cx="914400" cy="914400"/>
            </a:xfrm>
            <a:prstGeom prst="rect">
              <a:avLst/>
            </a:prstGeom>
          </p:spPr>
        </p:pic>
        <p:pic>
          <p:nvPicPr>
            <p:cNvPr id="58" name="그래픽 57" descr="남자 옆모습 단색으로 채워진">
              <a:extLst>
                <a:ext uri="{FF2B5EF4-FFF2-40B4-BE49-F238E27FC236}">
                  <a16:creationId xmlns:a16="http://schemas.microsoft.com/office/drawing/2014/main" id="{DBDF3479-E0DB-825F-44C1-A95773E4A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4136138" y="6511470"/>
              <a:ext cx="914400" cy="914400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A45449E-20A1-7079-B9AB-6833F96ED2D1}"/>
                </a:ext>
              </a:extLst>
            </p:cNvPr>
            <p:cNvSpPr txBox="1"/>
            <p:nvPr/>
          </p:nvSpPr>
          <p:spPr>
            <a:xfrm>
              <a:off x="16486500" y="8499509"/>
              <a:ext cx="1940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Edge Type</a:t>
              </a:r>
              <a:endParaRPr lang="ko-KR" altLang="en-US" sz="2400" dirty="0"/>
            </a:p>
          </p:txBody>
        </p: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C8EF04CD-196B-C347-6EB6-3C395C471CBA}"/>
                </a:ext>
              </a:extLst>
            </p:cNvPr>
            <p:cNvCxnSpPr>
              <a:cxnSpLocks/>
            </p:cNvCxnSpPr>
            <p:nvPr/>
          </p:nvCxnSpPr>
          <p:spPr>
            <a:xfrm>
              <a:off x="16383000" y="7721514"/>
              <a:ext cx="734492" cy="0"/>
            </a:xfrm>
            <a:prstGeom prst="line">
              <a:avLst/>
            </a:prstGeom>
            <a:ln w="28575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15515E4F-5097-E73A-422E-BBA17ACF43F8}"/>
                </a:ext>
              </a:extLst>
            </p:cNvPr>
            <p:cNvSpPr txBox="1"/>
            <p:nvPr/>
          </p:nvSpPr>
          <p:spPr>
            <a:xfrm>
              <a:off x="17192358" y="7510114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/>
                <a:t>Acts_in</a:t>
              </a:r>
              <a:endParaRPr lang="ko-KR" altLang="en-US" sz="2000" dirty="0"/>
            </a:p>
          </p:txBody>
        </p: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8FEF17D0-E4AF-C228-D641-E711DBAF5192}"/>
                </a:ext>
              </a:extLst>
            </p:cNvPr>
            <p:cNvCxnSpPr>
              <a:cxnSpLocks/>
            </p:cNvCxnSpPr>
            <p:nvPr/>
          </p:nvCxnSpPr>
          <p:spPr>
            <a:xfrm>
              <a:off x="16411425" y="8253382"/>
              <a:ext cx="73449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2E66981B-3383-4D5C-0014-7465E4370FCF}"/>
                </a:ext>
              </a:extLst>
            </p:cNvPr>
            <p:cNvSpPr txBox="1"/>
            <p:nvPr/>
          </p:nvSpPr>
          <p:spPr>
            <a:xfrm>
              <a:off x="17220783" y="8041982"/>
              <a:ext cx="14486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/>
                <a:t>Directs</a:t>
              </a:r>
              <a:endParaRPr lang="ko-KR" altLang="en-US" sz="2000" dirty="0"/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71C508F0-AE2B-D473-DE73-646FAB627F8B}"/>
              </a:ext>
            </a:extLst>
          </p:cNvPr>
          <p:cNvSpPr txBox="1"/>
          <p:nvPr/>
        </p:nvSpPr>
        <p:spPr>
          <a:xfrm>
            <a:off x="2717350" y="8644235"/>
            <a:ext cx="3993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Homogeneous Graph</a:t>
            </a:r>
            <a:endParaRPr lang="ko-KR" altLang="en-US" sz="2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A59922EB-61DD-17BA-AE72-0FACF7AE8DB1}"/>
              </a:ext>
            </a:extLst>
          </p:cNvPr>
          <p:cNvSpPr txBox="1"/>
          <p:nvPr/>
        </p:nvSpPr>
        <p:spPr>
          <a:xfrm>
            <a:off x="10558103" y="8644235"/>
            <a:ext cx="3993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Heterogeneous Graph</a:t>
            </a:r>
            <a:endParaRPr lang="ko-KR" altLang="en-US" sz="2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994E21D-48B8-651D-CB58-4E3044FD5759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439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GNN(Graph Neural Network)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14400" y="1790702"/>
            <a:ext cx="16230600" cy="440880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간의 관계를 학습하기 위해 설계된 신경망 모델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Message passing: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타겟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 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가 이웃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의 정보를 수집하고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이를 바탕으로 자신의 특성을 업데이트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Graph embedding: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각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의 특성을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저차원의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벡터 공간으로 표현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457200" lvl="0" indent="-4572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à"/>
            </a:pP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Vertex classification, link prediction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등 다양한 분야에 적용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  <a:p>
            <a:pPr marL="457200" lvl="0" indent="-4572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à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대표적인 모델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: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GCN, GAT, </a:t>
            </a: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GraphSAGE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등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316E49-D373-AEF0-7089-6BAAF1666C12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9FC07-3228-09B8-1FB8-143A1F3CE55D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8102FEC-A6D1-D216-BF50-9667C86F56AA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9AC8285-C872-6317-864C-91D4421A2B41}"/>
              </a:ext>
            </a:extLst>
          </p:cNvPr>
          <p:cNvSpPr txBox="1"/>
          <p:nvPr/>
        </p:nvSpPr>
        <p:spPr>
          <a:xfrm>
            <a:off x="8135468" y="9534825"/>
            <a:ext cx="1863432" cy="461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r>
              <a:rPr lang="en-US" altLang="ko-KR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GNN</a:t>
            </a:r>
            <a:r>
              <a:rPr lang="ko-KR" altLang="en-US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 학습 과정</a:t>
            </a:r>
            <a:endParaRPr lang="en-US" altLang="ko-KR" sz="1800" spc="-100" dirty="0">
              <a:solidFill>
                <a:srgbClr val="000000"/>
              </a:solidFill>
              <a:latin typeface="SpoqaHanSans-Regular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80797E-2D87-7EF6-B4F6-616A9BE75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5668437"/>
            <a:ext cx="8749284" cy="38663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4AC60-2C8C-8ABE-3CDF-F1F3ED221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89B2D2B-F748-ED70-0F4D-3B1ECD3CD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1675A906-1EDD-4025-CC6F-30DB5F4EAB29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*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(Graph Sample and Aggregation)</a:t>
            </a:r>
            <a:r>
              <a:rPr lang="en-US" altLang="ko-KR" sz="4800" b="1" spc="-300" dirty="0">
                <a:solidFill>
                  <a:schemeClr val="tx2"/>
                </a:solidFill>
                <a:ea typeface="SpoqaHanSans-Bold"/>
              </a:rPr>
              <a:t> </a:t>
            </a:r>
            <a:endParaRPr lang="ko-KR" sz="48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F81B1259-2751-FE7B-321B-2BD5DE9E8BEC}"/>
              </a:ext>
            </a:extLst>
          </p:cNvPr>
          <p:cNvSpPr txBox="1"/>
          <p:nvPr/>
        </p:nvSpPr>
        <p:spPr>
          <a:xfrm>
            <a:off x="914400" y="1790700"/>
            <a:ext cx="16230600" cy="504098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기존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GNN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이 해결하지 못한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inductive setting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에서의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ertex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분류 문제를 해결한 모델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indent="-3429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는 타겟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의 이웃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vertex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중 일부만 사용하는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미니 배치 학습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사용</a:t>
            </a:r>
            <a:endParaRPr lang="en-US" altLang="ko-KR" sz="2600" b="1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의 </a:t>
            </a:r>
            <a:r>
              <a:rPr lang="ko-KR" altLang="en-US" sz="2600" spc="-100" dirty="0" err="1">
                <a:solidFill>
                  <a:srgbClr val="000000"/>
                </a:solidFill>
                <a:latin typeface="SpoqaHanSans-Regular"/>
              </a:rPr>
              <a:t>임베딩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과정은 크게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샘플링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과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집계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두 단계로 구성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800100" lvl="1" indent="-34290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샘플링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타겟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의 이웃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들 선택</a:t>
            </a:r>
            <a:endParaRPr lang="en-US" altLang="ko-KR" sz="2600" spc="-100" dirty="0">
              <a:latin typeface="SpoqaHanSans-Regular"/>
              <a:sym typeface="Wingdings" panose="05000000000000000000" pitchFamily="2" charset="2"/>
            </a:endParaRPr>
          </a:p>
          <a:p>
            <a:pPr marL="800100" lvl="1" indent="-342900">
              <a:lnSpc>
                <a:spcPct val="150000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집계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: 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타겟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와 샘플 </a:t>
            </a:r>
            <a:r>
              <a:rPr lang="en-US" altLang="ko-KR" sz="2600" spc="-100" dirty="0">
                <a:latin typeface="SpoqaHanSans-Regular"/>
                <a:sym typeface="Wingdings" panose="05000000000000000000" pitchFamily="2" charset="2"/>
              </a:rPr>
              <a:t>vertex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들의 정보를 조합하여 </a:t>
            </a:r>
            <a:r>
              <a:rPr lang="ko-KR" altLang="en-US" sz="2600" spc="-100" dirty="0" err="1">
                <a:latin typeface="SpoqaHanSans-Regular"/>
                <a:sym typeface="Wingdings" panose="05000000000000000000" pitchFamily="2" charset="2"/>
              </a:rPr>
              <a:t>임베딩</a:t>
            </a:r>
            <a:r>
              <a:rPr lang="ko-KR" altLang="en-US" sz="2600" spc="-100" dirty="0">
                <a:latin typeface="SpoqaHanSans-Regular"/>
                <a:sym typeface="Wingdings" panose="05000000000000000000" pitchFamily="2" charset="2"/>
              </a:rPr>
              <a:t> 생성</a:t>
            </a: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3BE1EB-5E57-8221-8CA2-11149484C886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74A755-1259-7C0F-CCCB-849044C2EDB5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628E5A8-0570-C462-3630-ED2CCA6D722C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0E80753-FC83-0E41-1CFD-240C2FB16007}"/>
              </a:ext>
            </a:extLst>
          </p:cNvPr>
          <p:cNvSpPr txBox="1"/>
          <p:nvPr/>
        </p:nvSpPr>
        <p:spPr>
          <a:xfrm>
            <a:off x="533888" y="9886950"/>
            <a:ext cx="15703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</a:t>
            </a:r>
            <a:r>
              <a:rPr lang="en-US" altLang="ko-KR" sz="18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W. L. Hamilton, R. Ying and J. </a:t>
            </a:r>
            <a:r>
              <a:rPr lang="en-US" altLang="ko-KR" sz="1800" kern="100" spc="-10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Leskovec</a:t>
            </a:r>
            <a:r>
              <a:rPr lang="en-US" altLang="ko-KR" sz="18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, “Inductive Representation Learning on Large Graphs.”, </a:t>
            </a:r>
            <a:r>
              <a:rPr lang="en-US" altLang="ko-KR" sz="1800" i="1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NIPS 2017</a:t>
            </a:r>
            <a:r>
              <a:rPr lang="en-US" altLang="ko-KR" sz="1800" kern="100" spc="-10" dirty="0">
                <a:solidFill>
                  <a:srgbClr val="000000"/>
                </a:solidFill>
                <a:effectLst/>
                <a:latin typeface="Book Antiqua" panose="02040602050305030304" pitchFamily="18" charset="0"/>
                <a:ea typeface="HY신명조" panose="02030600000101010101" pitchFamily="18" charset="-127"/>
                <a:cs typeface="Times New Roman" panose="02020603050405020304" pitchFamily="18" charset="0"/>
              </a:rPr>
              <a:t>, Long Beach, CA, pp. 1025-1035, Dec. 2017.</a:t>
            </a:r>
            <a:endParaRPr lang="ko-KR" altLang="ko-KR" sz="1800" kern="100" dirty="0">
              <a:effectLst/>
              <a:latin typeface="Book Antiqua" panose="02040602050305030304" pitchFamily="18" charset="0"/>
              <a:ea typeface="HY신명조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04C5D217-BF2B-D1C9-30FB-8DEB2893BDD2}"/>
              </a:ext>
            </a:extLst>
          </p:cNvPr>
          <p:cNvSpPr txBox="1"/>
          <p:nvPr/>
        </p:nvSpPr>
        <p:spPr>
          <a:xfrm>
            <a:off x="762000" y="3986310"/>
            <a:ext cx="16230600" cy="2667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6119"/>
              </a:lnSpc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pic>
        <p:nvPicPr>
          <p:cNvPr id="11" name="그림 10" descr="원, 구체, 빛이(가) 표시된 사진&#10;&#10;자동 생성된 설명">
            <a:extLst>
              <a:ext uri="{FF2B5EF4-FFF2-40B4-BE49-F238E27FC236}">
                <a16:creationId xmlns:a16="http://schemas.microsoft.com/office/drawing/2014/main" id="{106917D5-8EFB-EBFD-1722-4495A22DEB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970" y="5633599"/>
            <a:ext cx="3162300" cy="31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 descr="스크린샷, 원, 다채로움이(가) 표시된 사진&#10;&#10;자동 생성된 설명">
            <a:extLst>
              <a:ext uri="{FF2B5EF4-FFF2-40B4-BE49-F238E27FC236}">
                <a16:creationId xmlns:a16="http://schemas.microsoft.com/office/drawing/2014/main" id="{32FB531C-E21F-0187-294A-AC99C9B8087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8800" y="5448300"/>
            <a:ext cx="3787140" cy="31692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ABF0B34-F056-FBE5-54E7-0EDDC630A267}"/>
              </a:ext>
            </a:extLst>
          </p:cNvPr>
          <p:cNvSpPr txBox="1"/>
          <p:nvPr/>
        </p:nvSpPr>
        <p:spPr>
          <a:xfrm>
            <a:off x="4455170" y="8854934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Sampling</a:t>
            </a:r>
            <a:endParaRPr lang="ko-KR" alt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E9D400-54EE-EDCB-B79D-C716C6AE9644}"/>
              </a:ext>
            </a:extLst>
          </p:cNvPr>
          <p:cNvSpPr txBox="1"/>
          <p:nvPr/>
        </p:nvSpPr>
        <p:spPr>
          <a:xfrm>
            <a:off x="9789170" y="8795899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Aggregation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3648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97119F-1CEC-43C5-BD7B-169964D26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AA4A80B-2ABB-D658-6B19-F7C9F50D8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5A2C210A-A07A-D73A-3CAC-3D238AC5907B}"/>
              </a:ext>
            </a:extLst>
          </p:cNvPr>
          <p:cNvSpPr txBox="1"/>
          <p:nvPr/>
        </p:nvSpPr>
        <p:spPr>
          <a:xfrm>
            <a:off x="695451" y="5969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분산 학습</a:t>
            </a:r>
            <a:r>
              <a:rPr lang="en-US" altLang="ko-KR" sz="4800" b="1" i="0" u="none" strike="noStrike" spc="-300" dirty="0">
                <a:solidFill>
                  <a:schemeClr val="tx2"/>
                </a:solidFill>
                <a:ea typeface="SpoqaHanSans-Bold"/>
              </a:rPr>
              <a:t>(Distributed Training)</a:t>
            </a:r>
            <a:endParaRPr lang="ko-KR" sz="50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FA667D7-0D89-7F4C-C15D-7E76CEB158F4}"/>
              </a:ext>
            </a:extLst>
          </p:cNvPr>
          <p:cNvSpPr txBox="1"/>
          <p:nvPr/>
        </p:nvSpPr>
        <p:spPr>
          <a:xfrm>
            <a:off x="914400" y="1880158"/>
            <a:ext cx="16230600" cy="29193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딥러닝 모델 학습을 여러 개의 컴퓨팅 노드로 분산하여 수행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분산 학습 방법 중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data parallelism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은 데이터를 분할하여 각 노드에 할당하고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각자 학습하는 방식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342900" lvl="0" indent="-34290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/>
              <a:buChar char="●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따라서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모델의 일관성을 위해 각 노드가 학습하는 모델의 파라미터를 동기화하는 과정 필요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lvl="0" algn="l">
              <a:lnSpc>
                <a:spcPct val="136119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718FF6-0F64-1BBB-78CF-42C69E472AC3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0A04BE-3C0E-FF9F-5703-3E3DE6B94BD0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426A29E-298A-4933-3C82-695749A15752}"/>
              </a:ext>
            </a:extLst>
          </p:cNvPr>
          <p:cNvSpPr/>
          <p:nvPr/>
        </p:nvSpPr>
        <p:spPr>
          <a:xfrm>
            <a:off x="8607356" y="5905500"/>
            <a:ext cx="1066800" cy="990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7FD0ED-3FF9-1976-D00C-90D788277B10}"/>
              </a:ext>
            </a:extLst>
          </p:cNvPr>
          <p:cNvSpPr txBox="1"/>
          <p:nvPr/>
        </p:nvSpPr>
        <p:spPr>
          <a:xfrm>
            <a:off x="8714399" y="55361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Node0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F309323-68C1-8EEB-EBA1-71A6B6B9D5DC}"/>
              </a:ext>
            </a:extLst>
          </p:cNvPr>
          <p:cNvSpPr/>
          <p:nvPr/>
        </p:nvSpPr>
        <p:spPr>
          <a:xfrm>
            <a:off x="10109585" y="5905500"/>
            <a:ext cx="1066800" cy="99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57FE5D-DE65-590E-E45D-35C3378A6866}"/>
              </a:ext>
            </a:extLst>
          </p:cNvPr>
          <p:cNvSpPr txBox="1"/>
          <p:nvPr/>
        </p:nvSpPr>
        <p:spPr>
          <a:xfrm>
            <a:off x="10216628" y="55361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Node1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3A5F74C-74E8-2B08-88A3-0CEF3C22DB37}"/>
              </a:ext>
            </a:extLst>
          </p:cNvPr>
          <p:cNvSpPr/>
          <p:nvPr/>
        </p:nvSpPr>
        <p:spPr>
          <a:xfrm>
            <a:off x="8607356" y="7658100"/>
            <a:ext cx="1066800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F8772E-4DA9-A5F8-D65A-14B2392181A4}"/>
              </a:ext>
            </a:extLst>
          </p:cNvPr>
          <p:cNvSpPr txBox="1"/>
          <p:nvPr/>
        </p:nvSpPr>
        <p:spPr>
          <a:xfrm>
            <a:off x="8714399" y="72887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6AFD730-C0AA-3E37-BE82-4AB654DB420F}"/>
              </a:ext>
            </a:extLst>
          </p:cNvPr>
          <p:cNvSpPr/>
          <p:nvPr/>
        </p:nvSpPr>
        <p:spPr>
          <a:xfrm>
            <a:off x="10100513" y="7658100"/>
            <a:ext cx="1066800" cy="990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8EEE13-AED9-091E-73AE-BAFDF8378F68}"/>
              </a:ext>
            </a:extLst>
          </p:cNvPr>
          <p:cNvSpPr txBox="1"/>
          <p:nvPr/>
        </p:nvSpPr>
        <p:spPr>
          <a:xfrm>
            <a:off x="10207556" y="7288768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Node3</a:t>
            </a:r>
          </a:p>
          <a:p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62342F8-961F-674A-4BBF-A385ABA580CF}"/>
              </a:ext>
            </a:extLst>
          </p:cNvPr>
          <p:cNvCxnSpPr>
            <a:cxnSpLocks/>
          </p:cNvCxnSpPr>
          <p:nvPr/>
        </p:nvCxnSpPr>
        <p:spPr>
          <a:xfrm flipV="1">
            <a:off x="9876449" y="5536168"/>
            <a:ext cx="0" cy="31887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7234926-67E7-42AA-573B-22318643AA3C}"/>
              </a:ext>
            </a:extLst>
          </p:cNvPr>
          <p:cNvCxnSpPr>
            <a:cxnSpLocks/>
          </p:cNvCxnSpPr>
          <p:nvPr/>
        </p:nvCxnSpPr>
        <p:spPr>
          <a:xfrm>
            <a:off x="8454956" y="7200900"/>
            <a:ext cx="2971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C1F09EDA-836D-E14D-60E1-D49ADE6E9CC7}"/>
              </a:ext>
            </a:extLst>
          </p:cNvPr>
          <p:cNvSpPr/>
          <p:nvPr/>
        </p:nvSpPr>
        <p:spPr>
          <a:xfrm>
            <a:off x="11785984" y="6934205"/>
            <a:ext cx="869495" cy="53338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FDE2138-DDD5-FC70-8617-2D637EF9D088}"/>
              </a:ext>
            </a:extLst>
          </p:cNvPr>
          <p:cNvSpPr/>
          <p:nvPr/>
        </p:nvSpPr>
        <p:spPr>
          <a:xfrm>
            <a:off x="13085919" y="5905500"/>
            <a:ext cx="1066800" cy="990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EF6B54-44E5-4009-3659-23BF8328450C}"/>
              </a:ext>
            </a:extLst>
          </p:cNvPr>
          <p:cNvSpPr txBox="1"/>
          <p:nvPr/>
        </p:nvSpPr>
        <p:spPr>
          <a:xfrm>
            <a:off x="13192962" y="55361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Node0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7C91464-959E-40E4-6A72-9A35532610C5}"/>
              </a:ext>
            </a:extLst>
          </p:cNvPr>
          <p:cNvSpPr/>
          <p:nvPr/>
        </p:nvSpPr>
        <p:spPr>
          <a:xfrm>
            <a:off x="13363750" y="5905500"/>
            <a:ext cx="275762" cy="99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33347D-1CC7-BBF1-528F-C0C80EDDA726}"/>
              </a:ext>
            </a:extLst>
          </p:cNvPr>
          <p:cNvSpPr txBox="1"/>
          <p:nvPr/>
        </p:nvSpPr>
        <p:spPr>
          <a:xfrm>
            <a:off x="14695191" y="55361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Node1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40AFC6-8F00-F123-7F97-7B990AF44FA2}"/>
              </a:ext>
            </a:extLst>
          </p:cNvPr>
          <p:cNvSpPr/>
          <p:nvPr/>
        </p:nvSpPr>
        <p:spPr>
          <a:xfrm>
            <a:off x="13634750" y="5905738"/>
            <a:ext cx="275763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E3AEA9E-1D3E-D735-C655-46E6BBD127B8}"/>
              </a:ext>
            </a:extLst>
          </p:cNvPr>
          <p:cNvSpPr txBox="1"/>
          <p:nvPr/>
        </p:nvSpPr>
        <p:spPr>
          <a:xfrm>
            <a:off x="13192962" y="72887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Node2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8540E91-8714-FA4E-540A-98A42EF9B529}"/>
              </a:ext>
            </a:extLst>
          </p:cNvPr>
          <p:cNvSpPr/>
          <p:nvPr/>
        </p:nvSpPr>
        <p:spPr>
          <a:xfrm>
            <a:off x="13910513" y="5905738"/>
            <a:ext cx="270327" cy="990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A79AD7D-2CD0-4FEC-E188-999D7F2DC684}"/>
              </a:ext>
            </a:extLst>
          </p:cNvPr>
          <p:cNvSpPr txBox="1"/>
          <p:nvPr/>
        </p:nvSpPr>
        <p:spPr>
          <a:xfrm>
            <a:off x="14686119" y="7288768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Node3</a:t>
            </a:r>
          </a:p>
          <a:p>
            <a:endParaRPr lang="ko-KR" altLang="en-US" dirty="0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2A984FF6-B279-F768-D9CB-C866A2974AEA}"/>
              </a:ext>
            </a:extLst>
          </p:cNvPr>
          <p:cNvCxnSpPr>
            <a:cxnSpLocks/>
          </p:cNvCxnSpPr>
          <p:nvPr/>
        </p:nvCxnSpPr>
        <p:spPr>
          <a:xfrm flipV="1">
            <a:off x="14355012" y="5536168"/>
            <a:ext cx="0" cy="31887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09BC9FB-4728-B3AB-9BDA-F51E67D21B70}"/>
              </a:ext>
            </a:extLst>
          </p:cNvPr>
          <p:cNvCxnSpPr>
            <a:cxnSpLocks/>
          </p:cNvCxnSpPr>
          <p:nvPr/>
        </p:nvCxnSpPr>
        <p:spPr>
          <a:xfrm>
            <a:off x="12933519" y="7200900"/>
            <a:ext cx="2971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5B8123CF-D144-9784-60DC-4B7EB463A19B}"/>
              </a:ext>
            </a:extLst>
          </p:cNvPr>
          <p:cNvSpPr/>
          <p:nvPr/>
        </p:nvSpPr>
        <p:spPr>
          <a:xfrm>
            <a:off x="14538255" y="5905025"/>
            <a:ext cx="1066800" cy="990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09DE6526-44A8-0B93-692A-8751096F5233}"/>
              </a:ext>
            </a:extLst>
          </p:cNvPr>
          <p:cNvSpPr/>
          <p:nvPr/>
        </p:nvSpPr>
        <p:spPr>
          <a:xfrm>
            <a:off x="14816086" y="5905025"/>
            <a:ext cx="275762" cy="99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939181A-DA2D-98F4-2812-34E3D8BB6A07}"/>
              </a:ext>
            </a:extLst>
          </p:cNvPr>
          <p:cNvSpPr/>
          <p:nvPr/>
        </p:nvSpPr>
        <p:spPr>
          <a:xfrm>
            <a:off x="15087086" y="5905263"/>
            <a:ext cx="275763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4CF207B-D61A-E16C-C27C-9F16C0C5668C}"/>
              </a:ext>
            </a:extLst>
          </p:cNvPr>
          <p:cNvSpPr/>
          <p:nvPr/>
        </p:nvSpPr>
        <p:spPr>
          <a:xfrm>
            <a:off x="15362849" y="5905263"/>
            <a:ext cx="270327" cy="990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195085E-3568-6D91-9494-AEC6CB3E0858}"/>
              </a:ext>
            </a:extLst>
          </p:cNvPr>
          <p:cNvSpPr/>
          <p:nvPr/>
        </p:nvSpPr>
        <p:spPr>
          <a:xfrm>
            <a:off x="13093752" y="7646194"/>
            <a:ext cx="1066800" cy="990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D057411-E450-3244-C3BF-8487448569EA}"/>
              </a:ext>
            </a:extLst>
          </p:cNvPr>
          <p:cNvSpPr/>
          <p:nvPr/>
        </p:nvSpPr>
        <p:spPr>
          <a:xfrm>
            <a:off x="13371583" y="7646194"/>
            <a:ext cx="275762" cy="99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CDE608A-5BB3-C97B-A146-42F82DCB083C}"/>
              </a:ext>
            </a:extLst>
          </p:cNvPr>
          <p:cNvSpPr/>
          <p:nvPr/>
        </p:nvSpPr>
        <p:spPr>
          <a:xfrm>
            <a:off x="13642583" y="7646432"/>
            <a:ext cx="275763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1EE056C-90D1-F8B5-9BED-9A40D6378D10}"/>
              </a:ext>
            </a:extLst>
          </p:cNvPr>
          <p:cNvSpPr/>
          <p:nvPr/>
        </p:nvSpPr>
        <p:spPr>
          <a:xfrm>
            <a:off x="13918346" y="7646432"/>
            <a:ext cx="270327" cy="990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9A586B3-A2C3-6E59-13EB-3AF28E655652}"/>
              </a:ext>
            </a:extLst>
          </p:cNvPr>
          <p:cNvSpPr/>
          <p:nvPr/>
        </p:nvSpPr>
        <p:spPr>
          <a:xfrm>
            <a:off x="14537113" y="7645162"/>
            <a:ext cx="1066800" cy="990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D3CA994-6295-EEA7-0B0F-987DF68D7D61}"/>
              </a:ext>
            </a:extLst>
          </p:cNvPr>
          <p:cNvSpPr/>
          <p:nvPr/>
        </p:nvSpPr>
        <p:spPr>
          <a:xfrm>
            <a:off x="14814944" y="7645162"/>
            <a:ext cx="275762" cy="99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F4C4699-BBD7-5EA2-C33A-DE70FCD06DA8}"/>
              </a:ext>
            </a:extLst>
          </p:cNvPr>
          <p:cNvSpPr/>
          <p:nvPr/>
        </p:nvSpPr>
        <p:spPr>
          <a:xfrm>
            <a:off x="15085944" y="7645400"/>
            <a:ext cx="275763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52E635D-76B0-FCED-D6CC-FF378AC737A8}"/>
              </a:ext>
            </a:extLst>
          </p:cNvPr>
          <p:cNvSpPr/>
          <p:nvPr/>
        </p:nvSpPr>
        <p:spPr>
          <a:xfrm>
            <a:off x="15361707" y="7645400"/>
            <a:ext cx="270327" cy="990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8BC1ADC-2DBC-ACB6-DBC9-DD39EA9D6DB0}"/>
              </a:ext>
            </a:extLst>
          </p:cNvPr>
          <p:cNvSpPr txBox="1"/>
          <p:nvPr/>
        </p:nvSpPr>
        <p:spPr>
          <a:xfrm>
            <a:off x="11637213" y="6515100"/>
            <a:ext cx="120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AllReduce</a:t>
            </a:r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539B344-73FD-1E9B-DC1E-57893DB411F7}"/>
              </a:ext>
            </a:extLst>
          </p:cNvPr>
          <p:cNvSpPr txBox="1"/>
          <p:nvPr/>
        </p:nvSpPr>
        <p:spPr>
          <a:xfrm>
            <a:off x="10465375" y="8840935"/>
            <a:ext cx="3953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Synchronization</a:t>
            </a:r>
            <a:endParaRPr lang="ko-KR" altLang="en-US" sz="2800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C8A35E2-9FA6-E4B6-C6AB-A07B20CDC271}"/>
              </a:ext>
            </a:extLst>
          </p:cNvPr>
          <p:cNvSpPr/>
          <p:nvPr/>
        </p:nvSpPr>
        <p:spPr>
          <a:xfrm>
            <a:off x="2743200" y="4533900"/>
            <a:ext cx="1604595" cy="1841630"/>
          </a:xfrm>
          <a:prstGeom prst="rect">
            <a:avLst/>
          </a:prstGeo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4BB763D-23D2-4336-585D-19063CCCDA16}"/>
              </a:ext>
            </a:extLst>
          </p:cNvPr>
          <p:cNvSpPr txBox="1"/>
          <p:nvPr/>
        </p:nvSpPr>
        <p:spPr>
          <a:xfrm>
            <a:off x="3219858" y="6399316"/>
            <a:ext cx="975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Node0</a:t>
            </a:r>
            <a:endParaRPr lang="ko-KR" altLang="en-US" sz="1400" dirty="0"/>
          </a:p>
        </p:txBody>
      </p:sp>
      <p:pic>
        <p:nvPicPr>
          <p:cNvPr id="100" name="그림 99">
            <a:extLst>
              <a:ext uri="{FF2B5EF4-FFF2-40B4-BE49-F238E27FC236}">
                <a16:creationId xmlns:a16="http://schemas.microsoft.com/office/drawing/2014/main" id="{ABE59449-807E-526D-B13E-B4D387D1E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365" y="4695785"/>
            <a:ext cx="1057694" cy="666830"/>
          </a:xfrm>
          <a:prstGeom prst="rect">
            <a:avLst/>
          </a:prstGeom>
        </p:spPr>
      </p:pic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130D260E-3E56-0C8E-5B7D-EAA726707C31}"/>
              </a:ext>
            </a:extLst>
          </p:cNvPr>
          <p:cNvSpPr/>
          <p:nvPr/>
        </p:nvSpPr>
        <p:spPr>
          <a:xfrm>
            <a:off x="2915058" y="4610100"/>
            <a:ext cx="1280748" cy="83820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FB7DF04-7888-C46A-91AD-588864A2FFFB}"/>
              </a:ext>
            </a:extLst>
          </p:cNvPr>
          <p:cNvSpPr txBox="1"/>
          <p:nvPr/>
        </p:nvSpPr>
        <p:spPr>
          <a:xfrm>
            <a:off x="3249362" y="5414615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Model</a:t>
            </a:r>
            <a:endParaRPr lang="ko-KR" altLang="en-US" sz="1200" dirty="0"/>
          </a:p>
        </p:txBody>
      </p:sp>
      <p:sp>
        <p:nvSpPr>
          <p:cNvPr id="104" name="원통형 103">
            <a:extLst>
              <a:ext uri="{FF2B5EF4-FFF2-40B4-BE49-F238E27FC236}">
                <a16:creationId xmlns:a16="http://schemas.microsoft.com/office/drawing/2014/main" id="{E8D627A2-0CD5-62C7-256A-6664454F5557}"/>
              </a:ext>
            </a:extLst>
          </p:cNvPr>
          <p:cNvSpPr/>
          <p:nvPr/>
        </p:nvSpPr>
        <p:spPr>
          <a:xfrm>
            <a:off x="3015484" y="5853086"/>
            <a:ext cx="1057694" cy="379522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AC9033A-109F-22C7-26F9-E97F24E18BB3}"/>
              </a:ext>
            </a:extLst>
          </p:cNvPr>
          <p:cNvSpPr txBox="1"/>
          <p:nvPr/>
        </p:nvSpPr>
        <p:spPr>
          <a:xfrm>
            <a:off x="3143658" y="5946588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Partition0</a:t>
            </a:r>
            <a:endParaRPr lang="ko-KR" altLang="en-US" sz="1200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C86CFAC-9D7F-A102-672D-60C24BD79954}"/>
              </a:ext>
            </a:extLst>
          </p:cNvPr>
          <p:cNvSpPr/>
          <p:nvPr/>
        </p:nvSpPr>
        <p:spPr>
          <a:xfrm>
            <a:off x="4473953" y="4533900"/>
            <a:ext cx="1604595" cy="1841630"/>
          </a:xfrm>
          <a:prstGeom prst="rect">
            <a:avLst/>
          </a:prstGeo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F7B4B26-42D6-FEF2-DE83-4E57E704C3A3}"/>
              </a:ext>
            </a:extLst>
          </p:cNvPr>
          <p:cNvSpPr txBox="1"/>
          <p:nvPr/>
        </p:nvSpPr>
        <p:spPr>
          <a:xfrm>
            <a:off x="4950611" y="6399316"/>
            <a:ext cx="975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Node1</a:t>
            </a:r>
            <a:endParaRPr lang="ko-KR" altLang="en-US" sz="1400" dirty="0"/>
          </a:p>
        </p:txBody>
      </p:sp>
      <p:pic>
        <p:nvPicPr>
          <p:cNvPr id="108" name="그림 107">
            <a:extLst>
              <a:ext uri="{FF2B5EF4-FFF2-40B4-BE49-F238E27FC236}">
                <a16:creationId xmlns:a16="http://schemas.microsoft.com/office/drawing/2014/main" id="{65130E2D-C479-2DB4-A41B-F322E2F89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118" y="4695785"/>
            <a:ext cx="1057694" cy="666830"/>
          </a:xfrm>
          <a:prstGeom prst="rect">
            <a:avLst/>
          </a:prstGeom>
        </p:spPr>
      </p:pic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5E6FE042-E9FF-7104-B37B-13839EEF1555}"/>
              </a:ext>
            </a:extLst>
          </p:cNvPr>
          <p:cNvSpPr/>
          <p:nvPr/>
        </p:nvSpPr>
        <p:spPr>
          <a:xfrm>
            <a:off x="4645811" y="4610100"/>
            <a:ext cx="1280748" cy="83820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79E4813-6285-AC6E-573C-DB65CBB629E7}"/>
              </a:ext>
            </a:extLst>
          </p:cNvPr>
          <p:cNvSpPr txBox="1"/>
          <p:nvPr/>
        </p:nvSpPr>
        <p:spPr>
          <a:xfrm>
            <a:off x="4980115" y="5414615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Model</a:t>
            </a:r>
            <a:endParaRPr lang="ko-KR" altLang="en-US" sz="1200" dirty="0"/>
          </a:p>
        </p:txBody>
      </p:sp>
      <p:sp>
        <p:nvSpPr>
          <p:cNvPr id="111" name="원통형 110">
            <a:extLst>
              <a:ext uri="{FF2B5EF4-FFF2-40B4-BE49-F238E27FC236}">
                <a16:creationId xmlns:a16="http://schemas.microsoft.com/office/drawing/2014/main" id="{D0F41F74-3EE0-2B95-97CD-535BAEA42D6E}"/>
              </a:ext>
            </a:extLst>
          </p:cNvPr>
          <p:cNvSpPr/>
          <p:nvPr/>
        </p:nvSpPr>
        <p:spPr>
          <a:xfrm>
            <a:off x="4746237" y="5853086"/>
            <a:ext cx="1057694" cy="379522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DDF0927-2342-1BFD-A49D-C534A17B7409}"/>
              </a:ext>
            </a:extLst>
          </p:cNvPr>
          <p:cNvSpPr txBox="1"/>
          <p:nvPr/>
        </p:nvSpPr>
        <p:spPr>
          <a:xfrm>
            <a:off x="4874411" y="5946588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Partition1</a:t>
            </a:r>
            <a:endParaRPr lang="ko-KR" altLang="en-US" sz="1200" dirty="0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B2AD72F0-51D7-F97D-26BA-4076E79952A3}"/>
              </a:ext>
            </a:extLst>
          </p:cNvPr>
          <p:cNvSpPr/>
          <p:nvPr/>
        </p:nvSpPr>
        <p:spPr>
          <a:xfrm>
            <a:off x="2743200" y="6782181"/>
            <a:ext cx="1604595" cy="1841630"/>
          </a:xfrm>
          <a:prstGeom prst="rect">
            <a:avLst/>
          </a:prstGeo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23A6461-9E16-4446-A864-8072936B7F71}"/>
              </a:ext>
            </a:extLst>
          </p:cNvPr>
          <p:cNvSpPr txBox="1"/>
          <p:nvPr/>
        </p:nvSpPr>
        <p:spPr>
          <a:xfrm>
            <a:off x="3219858" y="8647597"/>
            <a:ext cx="975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Node2</a:t>
            </a:r>
            <a:endParaRPr lang="ko-KR" altLang="en-US" sz="1400" dirty="0"/>
          </a:p>
        </p:txBody>
      </p:sp>
      <p:pic>
        <p:nvPicPr>
          <p:cNvPr id="115" name="그림 114">
            <a:extLst>
              <a:ext uri="{FF2B5EF4-FFF2-40B4-BE49-F238E27FC236}">
                <a16:creationId xmlns:a16="http://schemas.microsoft.com/office/drawing/2014/main" id="{BB796904-92B6-1AE5-6398-774E824AC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8365" y="6944066"/>
            <a:ext cx="1057694" cy="666830"/>
          </a:xfrm>
          <a:prstGeom prst="rect">
            <a:avLst/>
          </a:prstGeom>
        </p:spPr>
      </p:pic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1E66365F-A200-8D40-E4A6-F0957496E916}"/>
              </a:ext>
            </a:extLst>
          </p:cNvPr>
          <p:cNvSpPr/>
          <p:nvPr/>
        </p:nvSpPr>
        <p:spPr>
          <a:xfrm>
            <a:off x="2915058" y="6858381"/>
            <a:ext cx="1280748" cy="83820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B4F1DCD-7A9D-B7C2-0B46-1C8A9A9DA311}"/>
              </a:ext>
            </a:extLst>
          </p:cNvPr>
          <p:cNvSpPr txBox="1"/>
          <p:nvPr/>
        </p:nvSpPr>
        <p:spPr>
          <a:xfrm>
            <a:off x="3249362" y="7662896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Model</a:t>
            </a:r>
            <a:endParaRPr lang="ko-KR" altLang="en-US" sz="1200" dirty="0"/>
          </a:p>
        </p:txBody>
      </p:sp>
      <p:sp>
        <p:nvSpPr>
          <p:cNvPr id="118" name="원통형 117">
            <a:extLst>
              <a:ext uri="{FF2B5EF4-FFF2-40B4-BE49-F238E27FC236}">
                <a16:creationId xmlns:a16="http://schemas.microsoft.com/office/drawing/2014/main" id="{D94D36D4-6264-F3DF-5E0C-532B59DCDFAB}"/>
              </a:ext>
            </a:extLst>
          </p:cNvPr>
          <p:cNvSpPr/>
          <p:nvPr/>
        </p:nvSpPr>
        <p:spPr>
          <a:xfrm>
            <a:off x="3015484" y="8101367"/>
            <a:ext cx="1057694" cy="379522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459D28B-3CC9-A456-0442-E7A624FC89B7}"/>
              </a:ext>
            </a:extLst>
          </p:cNvPr>
          <p:cNvSpPr txBox="1"/>
          <p:nvPr/>
        </p:nvSpPr>
        <p:spPr>
          <a:xfrm>
            <a:off x="3143658" y="8194869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Partition2</a:t>
            </a:r>
            <a:endParaRPr lang="ko-KR" altLang="en-US" sz="1200" dirty="0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6511562F-59FA-8E6C-E4DA-EE3D56DABB1A}"/>
              </a:ext>
            </a:extLst>
          </p:cNvPr>
          <p:cNvSpPr/>
          <p:nvPr/>
        </p:nvSpPr>
        <p:spPr>
          <a:xfrm>
            <a:off x="4473249" y="6784046"/>
            <a:ext cx="1604595" cy="1841630"/>
          </a:xfrm>
          <a:prstGeom prst="rect">
            <a:avLst/>
          </a:prstGeo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F2FDC2A-B9AF-0E63-F044-C165F4DC8343}"/>
              </a:ext>
            </a:extLst>
          </p:cNvPr>
          <p:cNvSpPr txBox="1"/>
          <p:nvPr/>
        </p:nvSpPr>
        <p:spPr>
          <a:xfrm>
            <a:off x="4949907" y="8649462"/>
            <a:ext cx="975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Node3</a:t>
            </a:r>
            <a:endParaRPr lang="ko-KR" altLang="en-US" sz="1400" dirty="0"/>
          </a:p>
        </p:txBody>
      </p:sp>
      <p:pic>
        <p:nvPicPr>
          <p:cNvPr id="122" name="그림 121">
            <a:extLst>
              <a:ext uri="{FF2B5EF4-FFF2-40B4-BE49-F238E27FC236}">
                <a16:creationId xmlns:a16="http://schemas.microsoft.com/office/drawing/2014/main" id="{E80A4D90-B57F-25A2-C34F-AB8816DC3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8414" y="6945931"/>
            <a:ext cx="1057694" cy="666830"/>
          </a:xfrm>
          <a:prstGeom prst="rect">
            <a:avLst/>
          </a:prstGeom>
        </p:spPr>
      </p:pic>
      <p:sp>
        <p:nvSpPr>
          <p:cNvPr id="123" name="사각형: 둥근 모서리 122">
            <a:extLst>
              <a:ext uri="{FF2B5EF4-FFF2-40B4-BE49-F238E27FC236}">
                <a16:creationId xmlns:a16="http://schemas.microsoft.com/office/drawing/2014/main" id="{5AED0CEC-9C69-E17F-A03E-A7976BF4B55E}"/>
              </a:ext>
            </a:extLst>
          </p:cNvPr>
          <p:cNvSpPr/>
          <p:nvPr/>
        </p:nvSpPr>
        <p:spPr>
          <a:xfrm>
            <a:off x="4645107" y="6860246"/>
            <a:ext cx="1280748" cy="83820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D598841-D6F9-F800-42AE-20F592C259AF}"/>
              </a:ext>
            </a:extLst>
          </p:cNvPr>
          <p:cNvSpPr txBox="1"/>
          <p:nvPr/>
        </p:nvSpPr>
        <p:spPr>
          <a:xfrm>
            <a:off x="4979411" y="7664761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Model</a:t>
            </a:r>
            <a:endParaRPr lang="ko-KR" altLang="en-US" sz="1200" dirty="0"/>
          </a:p>
        </p:txBody>
      </p:sp>
      <p:sp>
        <p:nvSpPr>
          <p:cNvPr id="125" name="원통형 124">
            <a:extLst>
              <a:ext uri="{FF2B5EF4-FFF2-40B4-BE49-F238E27FC236}">
                <a16:creationId xmlns:a16="http://schemas.microsoft.com/office/drawing/2014/main" id="{BF53EADD-61EA-4F8E-E347-2F59CA877DD4}"/>
              </a:ext>
            </a:extLst>
          </p:cNvPr>
          <p:cNvSpPr/>
          <p:nvPr/>
        </p:nvSpPr>
        <p:spPr>
          <a:xfrm>
            <a:off x="4745533" y="8103232"/>
            <a:ext cx="1057694" cy="379522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38F71D0-2D9A-9938-278E-0A71545273B9}"/>
              </a:ext>
            </a:extLst>
          </p:cNvPr>
          <p:cNvSpPr txBox="1"/>
          <p:nvPr/>
        </p:nvSpPr>
        <p:spPr>
          <a:xfrm>
            <a:off x="4873707" y="8196734"/>
            <a:ext cx="975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Partition3</a:t>
            </a:r>
            <a:endParaRPr lang="ko-KR" altLang="en-US" sz="12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C95135F-A0D0-0AF2-6970-3C1F4138C094}"/>
              </a:ext>
            </a:extLst>
          </p:cNvPr>
          <p:cNvSpPr txBox="1"/>
          <p:nvPr/>
        </p:nvSpPr>
        <p:spPr>
          <a:xfrm>
            <a:off x="2362200" y="8979160"/>
            <a:ext cx="3953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Data Parallelism</a:t>
            </a:r>
            <a:endParaRPr lang="ko-KR" altLang="en-US" sz="2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1E5C53-6378-E57F-14E5-18ADB2D73B56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7566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1DC7A-0FE2-0D2F-DABB-9252DE94C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BD91189-C361-1A37-2781-FB6145F9C72A}"/>
              </a:ext>
            </a:extLst>
          </p:cNvPr>
          <p:cNvSpPr/>
          <p:nvPr/>
        </p:nvSpPr>
        <p:spPr>
          <a:xfrm rot="16200000">
            <a:off x="7475755" y="-487145"/>
            <a:ext cx="3314700" cy="18309789"/>
          </a:xfrm>
          <a:custGeom>
            <a:avLst/>
            <a:gdLst>
              <a:gd name="connsiteX0" fmla="*/ 0 w 6438900"/>
              <a:gd name="connsiteY0" fmla="*/ 0 h 18288000"/>
              <a:gd name="connsiteX1" fmla="*/ 6438900 w 6438900"/>
              <a:gd name="connsiteY1" fmla="*/ 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4139045 w 6438900"/>
              <a:gd name="connsiteY1" fmla="*/ 49322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2809009 w 6438900"/>
              <a:gd name="connsiteY1" fmla="*/ 7523018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1556895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0 h 18288000"/>
              <a:gd name="connsiteX1" fmla="*/ 3723409 w 6438900"/>
              <a:gd name="connsiteY1" fmla="*/ 33630 h 18288000"/>
              <a:gd name="connsiteX2" fmla="*/ 6438900 w 6438900"/>
              <a:gd name="connsiteY2" fmla="*/ 18288000 h 18288000"/>
              <a:gd name="connsiteX3" fmla="*/ 0 w 6438900"/>
              <a:gd name="connsiteY3" fmla="*/ 18288000 h 18288000"/>
              <a:gd name="connsiteX4" fmla="*/ 0 w 6438900"/>
              <a:gd name="connsiteY4" fmla="*/ 0 h 18288000"/>
              <a:gd name="connsiteX0" fmla="*/ 0 w 6438900"/>
              <a:gd name="connsiteY0" fmla="*/ 21789 h 18309789"/>
              <a:gd name="connsiteX1" fmla="*/ 3723410 w 6438900"/>
              <a:gd name="connsiteY1" fmla="*/ 0 h 18309789"/>
              <a:gd name="connsiteX2" fmla="*/ 6438900 w 6438900"/>
              <a:gd name="connsiteY2" fmla="*/ 18309789 h 18309789"/>
              <a:gd name="connsiteX3" fmla="*/ 0 w 6438900"/>
              <a:gd name="connsiteY3" fmla="*/ 18309789 h 18309789"/>
              <a:gd name="connsiteX4" fmla="*/ 0 w 6438900"/>
              <a:gd name="connsiteY4" fmla="*/ 21789 h 1830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18309789">
                <a:moveTo>
                  <a:pt x="0" y="21789"/>
                </a:moveTo>
                <a:lnTo>
                  <a:pt x="3723410" y="0"/>
                </a:lnTo>
                <a:lnTo>
                  <a:pt x="6438900" y="18309789"/>
                </a:lnTo>
                <a:lnTo>
                  <a:pt x="0" y="18309789"/>
                </a:lnTo>
                <a:lnTo>
                  <a:pt x="0" y="217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56F2254D-C51F-0A41-EBF4-A5A13776739E}"/>
              </a:ext>
            </a:extLst>
          </p:cNvPr>
          <p:cNvSpPr txBox="1"/>
          <p:nvPr/>
        </p:nvSpPr>
        <p:spPr>
          <a:xfrm>
            <a:off x="1638300" y="1924628"/>
            <a:ext cx="3619500" cy="182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sz="4400" b="0" i="0" u="none" strike="noStrike" spc="-100" dirty="0">
                <a:solidFill>
                  <a:schemeClr val="tx2"/>
                </a:solidFill>
                <a:latin typeface="SpoqaHanSans-Bold"/>
              </a:rPr>
              <a:t>0</a:t>
            </a:r>
            <a:r>
              <a:rPr lang="en-US" sz="4400" spc="-100" dirty="0">
                <a:solidFill>
                  <a:schemeClr val="tx2"/>
                </a:solidFill>
                <a:latin typeface="SpoqaHanSans-Bold"/>
              </a:rPr>
              <a:t>2</a:t>
            </a:r>
            <a:endParaRPr lang="en-US" sz="4400" b="0" i="0" u="none" strike="noStrike" spc="-100" dirty="0">
              <a:solidFill>
                <a:schemeClr val="tx2"/>
              </a:solidFill>
              <a:latin typeface="SpoqaHanSans-Bold"/>
            </a:endParaRP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16B8B6D9-BE6C-5FB3-67A5-DB54076744E9}"/>
              </a:ext>
            </a:extLst>
          </p:cNvPr>
          <p:cNvSpPr txBox="1"/>
          <p:nvPr/>
        </p:nvSpPr>
        <p:spPr>
          <a:xfrm>
            <a:off x="2514600" y="1924628"/>
            <a:ext cx="81534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8689"/>
              </a:lnSpc>
            </a:pPr>
            <a:r>
              <a:rPr lang="en-US" altLang="ko-KR" sz="4400" b="1" spc="-1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400" b="0" i="0" u="none" strike="noStrike" spc="-100" dirty="0">
                <a:solidFill>
                  <a:schemeClr val="tx2"/>
                </a:solidFill>
                <a:ea typeface="SpoqaHanSans-Bold"/>
              </a:rPr>
              <a:t> 분산 학습 프레임워크</a:t>
            </a:r>
            <a:endParaRPr lang="ko-KR" sz="4400" b="0" i="0" u="none" strike="noStrike" spc="-1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8217F70A-D3C2-722E-2E26-25EB349E2C2D}"/>
              </a:ext>
            </a:extLst>
          </p:cNvPr>
          <p:cNvSpPr txBox="1"/>
          <p:nvPr/>
        </p:nvSpPr>
        <p:spPr>
          <a:xfrm>
            <a:off x="2488045" y="2966028"/>
            <a:ext cx="54610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 err="1">
                <a:solidFill>
                  <a:srgbClr val="000000"/>
                </a:solidFill>
                <a:ea typeface="SpoqaHanSans-Regular"/>
              </a:rPr>
              <a:t>GraphSAGE</a:t>
            </a: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 </a:t>
            </a:r>
            <a:r>
              <a:rPr lang="ko-KR" altLang="en-US" sz="2400" spc="-100" dirty="0">
                <a:solidFill>
                  <a:srgbClr val="000000"/>
                </a:solidFill>
                <a:ea typeface="SpoqaHanSans-Regular"/>
              </a:rPr>
              <a:t>분산 학습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Local-Storage </a:t>
            </a:r>
            <a:r>
              <a:rPr lang="ko-KR" altLang="en-US" sz="2400" spc="-100" dirty="0">
                <a:solidFill>
                  <a:srgbClr val="000000"/>
                </a:solidFill>
                <a:ea typeface="SpoqaHanSans-Regular"/>
              </a:rPr>
              <a:t>기반 분산 학습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en-US" altLang="ko-KR" sz="2400" spc="-100" dirty="0">
                <a:solidFill>
                  <a:srgbClr val="000000"/>
                </a:solidFill>
                <a:ea typeface="SpoqaHanSans-Regular"/>
              </a:rPr>
              <a:t>NFS </a:t>
            </a:r>
            <a:r>
              <a:rPr lang="ko-KR" altLang="en-US" sz="2400" spc="-100" dirty="0">
                <a:solidFill>
                  <a:srgbClr val="000000"/>
                </a:solidFill>
                <a:ea typeface="SpoqaHanSans-Regular"/>
              </a:rPr>
              <a:t>기반 분산 학습</a:t>
            </a:r>
            <a:endParaRPr lang="en-US" altLang="ko-KR" sz="2400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r>
              <a:rPr lang="ko-KR" altLang="en-US" sz="2400" b="0" i="0" u="none" strike="noStrike" spc="-100" dirty="0">
                <a:solidFill>
                  <a:srgbClr val="000000"/>
                </a:solidFill>
                <a:ea typeface="SpoqaHanSans-Regular"/>
              </a:rPr>
              <a:t>연구 동기 및 목표</a:t>
            </a:r>
            <a:endParaRPr lang="en-US" altLang="ko-KR" sz="2400" b="0" i="0" u="none" strike="noStrike" spc="-100" dirty="0">
              <a:solidFill>
                <a:srgbClr val="000000"/>
              </a:solidFill>
              <a:ea typeface="SpoqaHanSans-Regular"/>
            </a:endParaRPr>
          </a:p>
          <a:p>
            <a:pPr marL="342900" lvl="0" indent="-342900" algn="l">
              <a:lnSpc>
                <a:spcPct val="136119"/>
              </a:lnSpc>
              <a:buFont typeface="Arial" panose="020B0604020202020204" pitchFamily="34" charset="0"/>
              <a:buChar char="•"/>
            </a:pPr>
            <a:endParaRPr lang="en-US" sz="2000" b="0" i="0" u="none" strike="noStrike" spc="-100" dirty="0">
              <a:solidFill>
                <a:srgbClr val="000000"/>
              </a:solidFill>
              <a:latin typeface="SpoqaHanSans-Regular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2F10B8D-B8DA-FE0A-85CC-6CA7F97A0677}"/>
              </a:ext>
            </a:extLst>
          </p:cNvPr>
          <p:cNvCxnSpPr>
            <a:cxnSpLocks/>
          </p:cNvCxnSpPr>
          <p:nvPr/>
        </p:nvCxnSpPr>
        <p:spPr>
          <a:xfrm>
            <a:off x="1600200" y="2781300"/>
            <a:ext cx="77724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062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C6D96-A2A9-585F-73BC-CCCD4F7FB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CA65598-7EBB-E132-F98E-4A576371A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22864AB9-CFC5-CEBB-AF72-0ED45B63A713}"/>
              </a:ext>
            </a:extLst>
          </p:cNvPr>
          <p:cNvSpPr txBox="1"/>
          <p:nvPr/>
        </p:nvSpPr>
        <p:spPr>
          <a:xfrm>
            <a:off x="762000" y="622300"/>
            <a:ext cx="138049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altLang="ko-KR" sz="4800" b="1" i="0" u="none" strike="noStrike" spc="-300" dirty="0" err="1">
                <a:solidFill>
                  <a:schemeClr val="tx2"/>
                </a:solidFill>
                <a:ea typeface="SpoqaHanSans-Bold"/>
              </a:rPr>
              <a:t>GraphSAGE</a:t>
            </a:r>
            <a:r>
              <a:rPr lang="ko-KR" altLang="en-US" sz="4400" b="1" i="0" u="none" strike="noStrike" spc="-300" dirty="0">
                <a:solidFill>
                  <a:schemeClr val="tx2"/>
                </a:solidFill>
                <a:ea typeface="SpoqaHanSans-Bold"/>
              </a:rPr>
              <a:t>는 왜 분산 학습에 적합한가</a:t>
            </a:r>
            <a:r>
              <a:rPr lang="en-US" altLang="ko-KR" sz="4400" b="1" i="0" u="none" strike="noStrike" spc="-300" dirty="0">
                <a:solidFill>
                  <a:schemeClr val="tx2"/>
                </a:solidFill>
                <a:ea typeface="SpoqaHanSans-Bold"/>
              </a:rPr>
              <a:t>?</a:t>
            </a:r>
            <a:endParaRPr lang="ko-KR" sz="4400" b="1" i="0" u="none" strike="noStrike" spc="-300" dirty="0">
              <a:solidFill>
                <a:schemeClr val="tx2"/>
              </a:solidFill>
              <a:ea typeface="SpoqaHanSans-Bold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22696A-59B8-F582-2A6C-DF5CA3EAF976}"/>
              </a:ext>
            </a:extLst>
          </p:cNvPr>
          <p:cNvSpPr/>
          <p:nvPr/>
        </p:nvSpPr>
        <p:spPr>
          <a:xfrm>
            <a:off x="17907000" y="0"/>
            <a:ext cx="381000" cy="10287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620C2-65EC-A8E7-3969-544491B4DA94}"/>
              </a:ext>
            </a:extLst>
          </p:cNvPr>
          <p:cNvSpPr txBox="1"/>
          <p:nvPr/>
        </p:nvSpPr>
        <p:spPr>
          <a:xfrm>
            <a:off x="17526000" y="98795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6A186B-6186-4571-A6C2-7CD1BE18F266}"/>
              </a:ext>
            </a:extLst>
          </p:cNvPr>
          <p:cNvCxnSpPr/>
          <p:nvPr/>
        </p:nvCxnSpPr>
        <p:spPr>
          <a:xfrm>
            <a:off x="533400" y="1511300"/>
            <a:ext cx="16992600" cy="0"/>
          </a:xfrm>
          <a:prstGeom prst="line">
            <a:avLst/>
          </a:prstGeom>
          <a:ln w="28575">
            <a:solidFill>
              <a:srgbClr val="1F49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4">
            <a:extLst>
              <a:ext uri="{FF2B5EF4-FFF2-40B4-BE49-F238E27FC236}">
                <a16:creationId xmlns:a16="http://schemas.microsoft.com/office/drawing/2014/main" id="{010E2862-AB06-9782-9E5D-ED3CE3AE66D5}"/>
              </a:ext>
            </a:extLst>
          </p:cNvPr>
          <p:cNvSpPr txBox="1"/>
          <p:nvPr/>
        </p:nvSpPr>
        <p:spPr>
          <a:xfrm>
            <a:off x="8868880" y="1914171"/>
            <a:ext cx="9087463" cy="4330141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기존 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GNN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모델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전체 그래프 구조를 학습하는 </a:t>
            </a: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풀 배치 방식 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사용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그래프 크기가  클수록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</a:t>
            </a:r>
            <a:b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</a:b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계산 비용 및 메모리 오버헤드 </a:t>
            </a:r>
            <a:r>
              <a:rPr lang="ko-KR" altLang="en-US" sz="2600" spc="-100" dirty="0">
                <a:latin typeface="SpoqaHanSans-Regular"/>
              </a:rPr>
              <a:t>증가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14400" lvl="1" indent="-4572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C4BDC20F-D3CC-5D22-2795-8CB1069D69A5}"/>
              </a:ext>
            </a:extLst>
          </p:cNvPr>
          <p:cNvSpPr txBox="1"/>
          <p:nvPr/>
        </p:nvSpPr>
        <p:spPr>
          <a:xfrm>
            <a:off x="762000" y="1914172"/>
            <a:ext cx="8236170" cy="291939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lvl="0" indent="-514350"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ko-KR" sz="2600" spc="-100" dirty="0" err="1">
                <a:solidFill>
                  <a:srgbClr val="000000"/>
                </a:solidFill>
                <a:latin typeface="SpoqaHanSans-Regular"/>
              </a:rPr>
              <a:t>GraphSAGE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전체 그래프 중 서브 그래프 구조를 학습하는 </a:t>
            </a:r>
            <a:b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</a:b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미니 배치 방식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 사용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대규모 그래프 학습 시</a:t>
            </a:r>
            <a: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  <a:t>, </a:t>
            </a:r>
            <a:br>
              <a:rPr lang="en-US" altLang="ko-KR" sz="2600" spc="-100" dirty="0">
                <a:solidFill>
                  <a:srgbClr val="000000"/>
                </a:solidFill>
                <a:latin typeface="SpoqaHanSans-Regular"/>
              </a:rPr>
            </a:br>
            <a:r>
              <a:rPr lang="ko-KR" altLang="en-US" sz="2600" b="1" spc="-100" dirty="0">
                <a:solidFill>
                  <a:srgbClr val="000000"/>
                </a:solidFill>
                <a:latin typeface="SpoqaHanSans-Regular"/>
              </a:rPr>
              <a:t>미니 배치 학습</a:t>
            </a:r>
            <a:r>
              <a:rPr lang="ko-KR" altLang="en-US" sz="2600" spc="-100" dirty="0">
                <a:solidFill>
                  <a:srgbClr val="000000"/>
                </a:solidFill>
                <a:latin typeface="SpoqaHanSans-Regular"/>
              </a:rPr>
              <a:t>으로 컴퓨팅 자원 절약</a:t>
            </a: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altLang="ko-KR" sz="2600" spc="-100" dirty="0">
              <a:solidFill>
                <a:srgbClr val="000000"/>
              </a:solidFill>
              <a:latin typeface="SpoqaHanSans-Regular"/>
            </a:endParaRPr>
          </a:p>
          <a:p>
            <a:pPr marL="971550" lvl="1" indent="-51435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Font typeface="Wingdings" panose="05000000000000000000" pitchFamily="2" charset="2"/>
              <a:buChar char="§"/>
            </a:pPr>
            <a:endParaRPr lang="en-US" altLang="ko-KR" sz="2800" spc="-100" dirty="0">
              <a:solidFill>
                <a:srgbClr val="000000"/>
              </a:solidFill>
              <a:latin typeface="SpoqaHanSans-Regular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027E3B3-E164-D489-4CF7-77E0F29F99EC}"/>
              </a:ext>
            </a:extLst>
          </p:cNvPr>
          <p:cNvSpPr/>
          <p:nvPr/>
        </p:nvSpPr>
        <p:spPr>
          <a:xfrm>
            <a:off x="914400" y="7048501"/>
            <a:ext cx="16230600" cy="172719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ko-KR" altLang="en-US" sz="3200" b="1" dirty="0">
                <a:solidFill>
                  <a:schemeClr val="tx1"/>
                </a:solidFill>
              </a:rPr>
              <a:t>분산 학습은 대규모 그래프를 분할하여 빠르게 학습하는 방법</a:t>
            </a:r>
            <a:endParaRPr lang="en-US" altLang="ko-KR" sz="3200" b="1" dirty="0">
              <a:solidFill>
                <a:schemeClr val="tx1"/>
              </a:solidFill>
            </a:endParaRPr>
          </a:p>
          <a:p>
            <a:pPr algn="ctr">
              <a:spcAft>
                <a:spcPts val="1200"/>
              </a:spcAft>
            </a:pPr>
            <a:r>
              <a:rPr lang="en-US" altLang="ko-KR" sz="3200" b="1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3200" b="1" dirty="0">
                <a:solidFill>
                  <a:schemeClr val="tx1"/>
                </a:solidFill>
              </a:rPr>
              <a:t>미니 배치 학습을 수행하는 </a:t>
            </a:r>
            <a:r>
              <a:rPr lang="en-US" altLang="ko-KR" sz="3200" b="1" dirty="0" err="1">
                <a:solidFill>
                  <a:schemeClr val="tx1"/>
                </a:solidFill>
              </a:rPr>
              <a:t>GraphSAGE</a:t>
            </a:r>
            <a:r>
              <a:rPr lang="en-US" altLang="ko-KR" sz="3200" b="1" dirty="0">
                <a:solidFill>
                  <a:schemeClr val="tx1"/>
                </a:solidFill>
              </a:rPr>
              <a:t> </a:t>
            </a:r>
            <a:r>
              <a:rPr lang="ko-KR" altLang="en-US" sz="3200" b="1" dirty="0">
                <a:solidFill>
                  <a:schemeClr val="tx1"/>
                </a:solidFill>
              </a:rPr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2964957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24001</TotalTime>
  <Words>3742</Words>
  <Application>Microsoft Office PowerPoint</Application>
  <PresentationFormat>사용자 지정</PresentationFormat>
  <Paragraphs>809</Paragraphs>
  <Slides>39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8" baseType="lpstr">
      <vt:lpstr>SpoqaHanSans-Bold</vt:lpstr>
      <vt:lpstr>Cambria Math</vt:lpstr>
      <vt:lpstr>Book Antiqua</vt:lpstr>
      <vt:lpstr>Arial</vt:lpstr>
      <vt:lpstr>Calibri</vt:lpstr>
      <vt:lpstr>SpoqaHanSans-Regular</vt:lpstr>
      <vt:lpstr>Wingdings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shlee</dc:creator>
  <cp:lastModifiedBy>강소연</cp:lastModifiedBy>
  <cp:revision>1227</cp:revision>
  <cp:lastPrinted>2024-11-26T11:10:59Z</cp:lastPrinted>
  <dcterms:created xsi:type="dcterms:W3CDTF">2006-08-16T00:00:00Z</dcterms:created>
  <dcterms:modified xsi:type="dcterms:W3CDTF">2024-12-03T02:36:14Z</dcterms:modified>
</cp:coreProperties>
</file>

<file path=docProps/thumbnail.jpeg>
</file>